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99" r:id="rId2"/>
    <p:sldId id="336" r:id="rId3"/>
    <p:sldId id="334" r:id="rId4"/>
    <p:sldId id="347" r:id="rId5"/>
    <p:sldId id="326" r:id="rId6"/>
    <p:sldId id="348" r:id="rId7"/>
    <p:sldId id="256" r:id="rId8"/>
    <p:sldId id="313" r:id="rId9"/>
    <p:sldId id="318" r:id="rId10"/>
    <p:sldId id="314" r:id="rId11"/>
    <p:sldId id="284" r:id="rId12"/>
    <p:sldId id="319" r:id="rId13"/>
    <p:sldId id="298" r:id="rId14"/>
    <p:sldId id="320" r:id="rId15"/>
    <p:sldId id="321" r:id="rId16"/>
    <p:sldId id="337" r:id="rId17"/>
    <p:sldId id="338" r:id="rId18"/>
    <p:sldId id="339" r:id="rId19"/>
    <p:sldId id="340" r:id="rId20"/>
    <p:sldId id="341" r:id="rId21"/>
    <p:sldId id="342" r:id="rId22"/>
    <p:sldId id="322" r:id="rId23"/>
    <p:sldId id="323" r:id="rId24"/>
    <p:sldId id="343" r:id="rId25"/>
    <p:sldId id="344" r:id="rId26"/>
    <p:sldId id="257" r:id="rId27"/>
    <p:sldId id="258" r:id="rId28"/>
    <p:sldId id="285" r:id="rId29"/>
    <p:sldId id="274" r:id="rId30"/>
    <p:sldId id="292" r:id="rId31"/>
    <p:sldId id="286" r:id="rId32"/>
    <p:sldId id="324" r:id="rId33"/>
    <p:sldId id="260" r:id="rId34"/>
    <p:sldId id="294" r:id="rId35"/>
    <p:sldId id="261" r:id="rId36"/>
    <p:sldId id="262" r:id="rId37"/>
    <p:sldId id="325" r:id="rId38"/>
    <p:sldId id="290" r:id="rId39"/>
    <p:sldId id="291" r:id="rId40"/>
    <p:sldId id="287" r:id="rId41"/>
    <p:sldId id="259" r:id="rId42"/>
    <p:sldId id="288" r:id="rId43"/>
    <p:sldId id="266" r:id="rId44"/>
    <p:sldId id="264" r:id="rId45"/>
    <p:sldId id="269" r:id="rId46"/>
    <p:sldId id="312" r:id="rId47"/>
    <p:sldId id="345" r:id="rId48"/>
    <p:sldId id="346" r:id="rId49"/>
    <p:sldId id="300" r:id="rId50"/>
    <p:sldId id="296" r:id="rId51"/>
    <p:sldId id="330" r:id="rId52"/>
    <p:sldId id="332" r:id="rId53"/>
    <p:sldId id="331" r:id="rId54"/>
    <p:sldId id="328" r:id="rId55"/>
    <p:sldId id="329" r:id="rId56"/>
    <p:sldId id="327" r:id="rId57"/>
    <p:sldId id="270" r:id="rId58"/>
    <p:sldId id="333" r:id="rId59"/>
    <p:sldId id="30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2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14-10-20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videogame.law.ubc.ca" TargetMode="External"/><Relationship Id="rId5" Type="http://schemas.openxmlformats.org/officeDocument/2006/relationships/hyperlink" Target="mailto:jon_festinger@thecdm.ca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uardian.com/media/2006/feb/05/religion.new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www.gamerlaw.co.uk/2014/australia-steam-and-consumer-legal-rights-in-video-gam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arstechnica.com/gaming/2014/02/eu-takes-on-misleading-free-to-play-game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gamesindustry.biz/articles/2014-05-06-valve-refunding-earth-year-2066-customer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www.techdirt.com/articles/20140702/07443127757/uk-advertising-regulator-nixes-eas-dungeon-keeper-advertisement-due-to-microtransactions.s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://www.gamesindustry.biz/articles/2014-08-07-big-fish-accused-of-unfair-of-deceptive-trade-pract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iki.ubc.ca/Main_P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arstechnica.com/gaming/2014/08/california-man-sues-sony-over-killzones-1080p-graphics-clai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www.gamepolitics.com/2014/10/07/report-wb-strong-arms-shadow-mordor-reviewers%23.VDxyXpRdX9Q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arstechnica.com/business/2014/05/app-changes-its-privacy-policy-ten-days-after-facebook-acquisit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badges.open.ubc.ca/" TargetMode="External"/><Relationship Id="rId5" Type="http://schemas.openxmlformats.org/officeDocument/2006/relationships/hyperlink" Target="Http://videogame.law.ubc.ca/badge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http://www.gamespot.com/articles/max-payne-3-cheaters-getting-quarantined/1100-6382313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mshardware.com/news/World-Warcraft-Blizzard-MMORPG-Microtransactions,9003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3/1/16/3879194/apple-app-store-guidelines-tell-game-developers-to-avoid-serious-themes" TargetMode="External"/><Relationship Id="rId4" Type="http://schemas.openxmlformats.org/officeDocument/2006/relationships/hyperlink" Target="http://www.gamepolitics.com/2012/11/07/turns-out-sexist-talk-xbox-live-wont-earn-you-lifetime-ban%23.URsttVpAR3c" TargetMode="External"/><Relationship Id="rId5" Type="http://schemas.openxmlformats.org/officeDocument/2006/relationships/hyperlink" Target="http://gamepolitics.com/2012/12/19/blizzard-bans-several-thousand-diablo-iii-players-cheating%23.URswDFpAR3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illscreendaily.com/articles/news/apple-rejects-game-based-syrian-civil-war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s.blogs.nytimes.com/2013/02/06/microsoft-attacks-google-on-gmail-privacy/" TargetMode="External"/><Relationship Id="rId4" Type="http://schemas.openxmlformats.org/officeDocument/2006/relationships/hyperlink" Target="http://tos-dr.inf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crunch.com/2011/11/30/examination-of-privacy-policies-shows-a-few-troubling-trend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c.com/a_vc/2013/02/peer-progress-and-regulation-20.html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tp.princeton.edu/event/grossman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xology.com/library/detail.aspx?g=d3ce96bc-2b40-4c0c-8a36-c855e6f2207e" TargetMode="External"/><Relationship Id="rId3" Type="http://schemas.openxmlformats.org/officeDocument/2006/relationships/hyperlink" Target="http://arstechnica.com/gaming/2013/01/examining-sonys-internet-free-method-for-blocking-used-game-sales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info.ca.gov/pub/13-14/bill/asm/ab_0201-0250/ab_242_bill_20130206_introduced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ischool.berkeley.edu/~jensg/research/usec.html" TargetMode="External"/><Relationship Id="rId3" Type="http://schemas.openxmlformats.org/officeDocument/2006/relationships/hyperlink" Target="http://techcrunch.com/2011/11/30/examination-of-privacy-policies-shows-a-few-troubling-trend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183319/Terms_Of_Service_Terms_Of_Play_In_Childrens_Online_Gaming" TargetMode="External"/><Relationship Id="rId4" Type="http://schemas.openxmlformats.org/officeDocument/2006/relationships/hyperlink" Target="http://www.biggestlie.com" TargetMode="External"/><Relationship Id="rId5" Type="http://schemas.openxmlformats.org/officeDocument/2006/relationships/hyperlink" Target="http://lorrie.cranor.org/pubs/readingPolicyCost-authorDraf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pers.ssrn.com/sol3/papers.cfm?abstract_id=2126845%23%23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blog.ca/wp-content/uploads/2013/01/cipr-28-2-click-and-copy-breach-of-online-license-agreements-and-copyright-infringement-c1380000.PDF" TargetMode="External"/><Relationship Id="rId4" Type="http://schemas.openxmlformats.org/officeDocument/2006/relationships/hyperlink" Target="http://www.pcworld.com/article/249396/top_eula_gotchas_website_fine_print_hall_of_shame.html" TargetMode="External"/><Relationship Id="rId5" Type="http://schemas.openxmlformats.org/officeDocument/2006/relationships/hyperlink" Target="http://lastowka.rutgers.edu/files/2013/10/Lastowka.pdf" TargetMode="External"/><Relationship Id="rId6" Type="http://schemas.openxmlformats.org/officeDocument/2006/relationships/hyperlink" Target="http://www.theverge.com/2013/10/17/4845828/digging-through-new-google-terms-of-servic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ademia.edu/2976765/Re-Mediating_Research_Ethics_End-User_License_Agreements_in_Online_Games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://www.law.berkeley.edu/files/Lobel_Orly_IPSC_paper_2014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theguardian.com/technology/2014/apr/24/the-identity-paradox-why-game-characters-are-not-but-should-b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stice.gov/usao/ma/news/2011/July/SwartzAaronPR.html" TargetMode="External"/><Relationship Id="rId3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2/10/11/3487710/computer-simulation-silas-beane-university-bonn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mulation-argument.com/simulation.htm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stanleyparable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1" y="390193"/>
            <a:ext cx="898012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+mn-lt"/>
                <a:cs typeface="Times New Roman"/>
              </a:rPr>
              <a:t>What’s it </a:t>
            </a:r>
            <a:r>
              <a:rPr lang="en-US" sz="4800" b="1" dirty="0">
                <a:solidFill>
                  <a:srgbClr val="000000"/>
                </a:solidFill>
                <a:latin typeface="+mn-lt"/>
                <a:cs typeface="Times New Roman"/>
              </a:rPr>
              <a:t>a</a:t>
            </a:r>
            <a:r>
              <a:rPr lang="en-US" sz="4800" b="1" dirty="0" smtClean="0">
                <a:solidFill>
                  <a:srgbClr val="000000"/>
                </a:solidFill>
                <a:latin typeface="+mn-lt"/>
                <a:cs typeface="Times New Roman"/>
              </a:rPr>
              <a:t>ll </a:t>
            </a:r>
            <a:r>
              <a:rPr lang="en-US" sz="4800" b="1" dirty="0">
                <a:solidFill>
                  <a:srgbClr val="000000"/>
                </a:solidFill>
                <a:latin typeface="+mn-lt"/>
                <a:cs typeface="Times New Roman"/>
              </a:rPr>
              <a:t>a</a:t>
            </a:r>
            <a:r>
              <a:rPr lang="en-US" sz="4800" b="1" dirty="0" smtClean="0">
                <a:solidFill>
                  <a:srgbClr val="000000"/>
                </a:solidFill>
                <a:latin typeface="+mn-lt"/>
                <a:cs typeface="Times New Roman"/>
              </a:rPr>
              <a:t>bout…</a:t>
            </a:r>
            <a:r>
              <a:rPr lang="en-US" sz="4800" b="1" i="1" dirty="0" smtClean="0">
                <a:solidFill>
                  <a:srgbClr val="FF6600"/>
                </a:solidFill>
                <a:latin typeface="+mn-lt"/>
                <a:cs typeface="Times New Roman"/>
              </a:rPr>
              <a:t>EULA</a:t>
            </a:r>
            <a:r>
              <a:rPr lang="en-US" sz="4800" b="1" dirty="0" smtClean="0">
                <a:solidFill>
                  <a:srgbClr val="000000"/>
                </a:solidFill>
                <a:latin typeface="+mn-lt"/>
                <a:cs typeface="Times New Roman"/>
              </a:rPr>
              <a:t>?</a:t>
            </a:r>
            <a:endParaRPr lang="en-US" sz="4800" b="1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76300"/>
            <a:ext cx="8229600" cy="4522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Lucida Console"/>
                <a:cs typeface="Lucida Console"/>
              </a:rPr>
              <a:t>Talk 7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Lucida Console"/>
                <a:cs typeface="Lucida Console"/>
              </a:rPr>
              <a:t>Part B </a:t>
            </a:r>
            <a:r>
              <a:rPr lang="en-US" b="1" dirty="0">
                <a:solidFill>
                  <a:srgbClr val="000000"/>
                </a:solidFill>
                <a:latin typeface="Lucida Console"/>
                <a:cs typeface="Lucida Console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Lucida Console"/>
                <a:cs typeface="Lucida Console"/>
              </a:rPr>
              <a:t>Connecting”</a:t>
            </a:r>
            <a:endParaRPr lang="en-US" b="1" dirty="0">
              <a:solidFill>
                <a:srgbClr val="00000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Lucida Console"/>
                <a:cs typeface="Lucida Console"/>
              </a:rPr>
              <a:t>Video Game </a:t>
            </a:r>
            <a:r>
              <a:rPr lang="en-US" b="1">
                <a:solidFill>
                  <a:srgbClr val="000000"/>
                </a:solidFill>
                <a:latin typeface="Lucida Console"/>
                <a:cs typeface="Lucida Console"/>
              </a:rPr>
              <a:t>Law </a:t>
            </a:r>
            <a:r>
              <a:rPr lang="en-US" b="1" smtClean="0">
                <a:solidFill>
                  <a:srgbClr val="000000"/>
                </a:solidFill>
                <a:latin typeface="Lucida Console"/>
                <a:cs typeface="Lucida Console"/>
              </a:rPr>
              <a:t>2014 </a:t>
            </a:r>
            <a:endParaRPr lang="en-US" b="1" dirty="0">
              <a:solidFill>
                <a:srgbClr val="00000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Lucida Console"/>
                <a:cs typeface="Lucida Console"/>
              </a:rPr>
              <a:t>UBC Law @ Allard Hall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Lucida Console"/>
                <a:cs typeface="Lucida Console"/>
              </a:rPr>
              <a:t>Jon </a:t>
            </a:r>
            <a:r>
              <a:rPr lang="en-US" sz="1600" b="1" dirty="0">
                <a:solidFill>
                  <a:srgbClr val="000000"/>
                </a:solidFill>
                <a:latin typeface="Lucida Console"/>
                <a:cs typeface="Lucida Console"/>
              </a:rPr>
              <a:t>Festinger Q.C.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Lucida Console"/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Lucida Console"/>
                <a:cs typeface="Lucida Console"/>
              </a:rPr>
              <a:t>Festinger Law &amp; Strategy </a:t>
            </a:r>
          </a:p>
          <a:p>
            <a:pPr marL="0" indent="0">
              <a:buNone/>
            </a:pPr>
            <a:r>
              <a:rPr lang="en-US" sz="1600" b="1" dirty="0" smtClean="0">
                <a:latin typeface="Lucida Console"/>
                <a:cs typeface="Lucida Console"/>
                <a:hlinkClick r:id="rId4"/>
              </a:rPr>
              <a:t>http://videogame.law.ubc.ca</a:t>
            </a:r>
            <a:endParaRPr lang="en-US" sz="1600" b="1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Lucida Console"/>
                <a:cs typeface="Lucida Console"/>
              </a:rPr>
              <a:t>@</a:t>
            </a:r>
            <a:r>
              <a:rPr lang="en-US" sz="1600" b="1" dirty="0" err="1">
                <a:solidFill>
                  <a:srgbClr val="000000"/>
                </a:solidFill>
                <a:latin typeface="Lucida Console"/>
                <a:cs typeface="Lucida Console"/>
              </a:rPr>
              <a:t>gamebizlaw</a:t>
            </a:r>
            <a:endParaRPr lang="en-US" sz="1600" b="1" dirty="0">
              <a:solidFill>
                <a:srgbClr val="00000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b="1" dirty="0">
                <a:latin typeface="Lucida Console"/>
                <a:cs typeface="Lucida Console"/>
                <a:hlinkClick r:id="rId5"/>
              </a:rPr>
              <a:t>jon_festinger@thecdm.ca</a:t>
            </a:r>
            <a:endParaRPr lang="en-US" sz="1600" b="1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321" y="2381118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93"/>
            <a:ext cx="8603714" cy="101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Some more clues for the</a:t>
            </a:r>
            <a:br>
              <a:rPr lang="en-US" b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latin typeface="+mn-lt"/>
              </a:rPr>
              <a:t>“Trajectory of Freedom” theory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34693"/>
            <a:ext cx="8686800" cy="4691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RIDDLE: Did </a:t>
            </a:r>
            <a:r>
              <a:rPr lang="en-US" b="1" dirty="0">
                <a:solidFill>
                  <a:schemeClr val="bg1"/>
                </a:solidFill>
              </a:rPr>
              <a:t>the evolution of a separate right to freedom of speech</a:t>
            </a:r>
            <a:r>
              <a:rPr lang="en-US" b="1" dirty="0" smtClean="0">
                <a:solidFill>
                  <a:schemeClr val="bg1"/>
                </a:solidFill>
              </a:rPr>
              <a:t>/expression </a:t>
            </a:r>
            <a:r>
              <a:rPr lang="en-US" b="1" dirty="0">
                <a:solidFill>
                  <a:schemeClr val="bg1"/>
                </a:solidFill>
              </a:rPr>
              <a:t>result in the recasting of “authors rights” into a </a:t>
            </a:r>
            <a:r>
              <a:rPr lang="en-US" b="1" dirty="0" smtClean="0">
                <a:solidFill>
                  <a:schemeClr val="bg1"/>
                </a:solidFill>
              </a:rPr>
              <a:t>property </a:t>
            </a:r>
            <a:r>
              <a:rPr lang="en-US" b="1" dirty="0">
                <a:solidFill>
                  <a:schemeClr val="bg1"/>
                </a:solidFill>
              </a:rPr>
              <a:t>right?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*Statute of Anne (</a:t>
            </a:r>
            <a:r>
              <a:rPr lang="en-US" b="1" dirty="0">
                <a:solidFill>
                  <a:srgbClr val="FFFF00"/>
                </a:solidFill>
              </a:rPr>
              <a:t>copyright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1710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*Declaration of the Rights of Man (French Revolution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providing for </a:t>
            </a:r>
            <a:r>
              <a:rPr lang="en-US" b="1" dirty="0">
                <a:solidFill>
                  <a:srgbClr val="FFFF00"/>
                </a:solidFill>
              </a:rPr>
              <a:t>free speech</a:t>
            </a:r>
            <a:r>
              <a:rPr lang="en-US" dirty="0">
                <a:solidFill>
                  <a:srgbClr val="FFFF00"/>
                </a:solidFill>
              </a:rPr>
              <a:t> for the common man) </a:t>
            </a:r>
            <a:r>
              <a:rPr lang="en-US" b="1" dirty="0">
                <a:solidFill>
                  <a:srgbClr val="FF0000"/>
                </a:solidFill>
              </a:rPr>
              <a:t>1789/1793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“Timeline: a history of free speech”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hlinkClick r:id="rId2"/>
              </a:rPr>
              <a:t>http://www.theguardian.com/media/2006/feb/05/religion.news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 THESIS STATED: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1. FREE SPEECH TO AUTHORS WAS </a:t>
            </a:r>
            <a:r>
              <a:rPr lang="en-US" b="1" dirty="0">
                <a:solidFill>
                  <a:srgbClr val="8EB4E3"/>
                </a:solidFill>
              </a:rPr>
              <a:t>COPYRIGHT!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2. </a:t>
            </a:r>
            <a:r>
              <a:rPr lang="en-US" dirty="0">
                <a:solidFill>
                  <a:schemeClr val="bg1"/>
                </a:solidFill>
              </a:rPr>
              <a:t>THEN COPYRIGHT BECAME MORE INFUSED BY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“PROPERTY” TO GIVE IT MEANING AS FREEDOM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OF EXPRESSION EVOLVED.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9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 Leading to </a:t>
            </a:r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“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POST IP WORLD</a:t>
            </a:r>
            <a:r>
              <a:rPr lang="en-US" dirty="0" smtClean="0">
                <a:solidFill>
                  <a:srgbClr val="FFFF00"/>
                </a:solidFill>
              </a:rPr>
              <a:t>”?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16000"/>
            <a:ext cx="9144000" cy="5490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* Talks 5 &amp; 6: Does the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dominance of contracts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mean we are already in a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The Post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IP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World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??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* Focus on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contractual</a:t>
            </a:r>
            <a:r>
              <a:rPr lang="en-US" sz="3200" i="1" dirty="0" smtClean="0">
                <a:solidFill>
                  <a:srgbClr val="FF0000"/>
                </a:solidFill>
                <a:latin typeface="+mn-lt"/>
              </a:rPr>
              <a:t> restraints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(digital re-sale; transferability by will, contracting out of IP law permissions e.g.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ToS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prohibitions of reverse engineering)</a:t>
            </a:r>
            <a:endParaRPr lang="en-US" sz="3200" b="1" i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       </a:t>
            </a:r>
            <a:endParaRPr lang="en-US" sz="28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     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CREATION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Apple Chancery"/>
              </a:rPr>
              <a:t>goes with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n-lt"/>
                <a:cs typeface="Apple Chancery"/>
              </a:rPr>
              <a:t>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COPYRIGHT/IP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LAW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     </a:t>
            </a:r>
            <a:r>
              <a:rPr lang="en-US" sz="3200" b="1" dirty="0" smtClean="0">
                <a:solidFill>
                  <a:srgbClr val="558ED5"/>
                </a:solidFill>
                <a:latin typeface="+mn-lt"/>
              </a:rPr>
              <a:t>CONNECTING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Apple Chancery"/>
              </a:rPr>
              <a:t>goes with </a:t>
            </a:r>
            <a:r>
              <a:rPr lang="en-US" sz="3200" b="1" dirty="0">
                <a:solidFill>
                  <a:srgbClr val="B3A2C7"/>
                </a:solidFill>
                <a:latin typeface="+mn-lt"/>
              </a:rPr>
              <a:t>CONTRACT LAW </a:t>
            </a:r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17"/>
            <a:ext cx="8229600" cy="101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  Nasty Questions: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255436"/>
            <a:ext cx="8519037" cy="447069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Has the trajectory of copyright freedoms/uncertainties led to a contractual backlash?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Does copyright matter in a “Post IP World”?</a:t>
            </a:r>
          </a:p>
          <a:p>
            <a:pPr marL="457200" indent="-457200">
              <a:buFont typeface="Arial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Do freedoms exist outside of contract in a “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Post IP World”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?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3" descr="1024px-Донецкая_библиотека_имени_Крупской_09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4941545"/>
            <a:ext cx="8229600" cy="7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6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69"/>
            <a:ext cx="8229600" cy="1016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+mn-lt"/>
                <a:cs typeface="Times New Roman"/>
              </a:rPr>
              <a:t> Today</a:t>
            </a:r>
            <a:endParaRPr lang="en-US" sz="60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 An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assessment of the utility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EULA’s (etc.) 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file88412619484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"/>
          <a:stretch/>
        </p:blipFill>
        <p:spPr>
          <a:xfrm>
            <a:off x="2266462" y="2754924"/>
            <a:ext cx="4584799" cy="31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2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09 at 11.22.21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148"/>
          <a:stretch/>
        </p:blipFill>
        <p:spPr>
          <a:xfrm>
            <a:off x="1036814" y="782442"/>
            <a:ext cx="6918428" cy="4758794"/>
          </a:xfrm>
        </p:spPr>
      </p:pic>
      <p:sp>
        <p:nvSpPr>
          <p:cNvPr id="5" name="Rectangle 4"/>
          <p:cNvSpPr/>
          <p:nvPr/>
        </p:nvSpPr>
        <p:spPr>
          <a:xfrm>
            <a:off x="533957" y="554123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://www.gamerlaw.co.uk/2014/australia-steam-and-consumer-legal-rights-in-video-games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0425" y="74555"/>
            <a:ext cx="7062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THINGS ARE CHANGING…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9407"/>
            <a:ext cx="8686800" cy="4318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Jas </a:t>
            </a:r>
            <a:r>
              <a:rPr lang="en-US" sz="2800" b="1" dirty="0" err="1" smtClean="0">
                <a:solidFill>
                  <a:srgbClr val="FFFF00"/>
                </a:solidFill>
                <a:latin typeface="+mn-lt"/>
              </a:rPr>
              <a:t>Purewal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 “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This is a really interesting development to me for a few </a:t>
            </a:r>
            <a:r>
              <a:rPr lang="en-CA" sz="2800" dirty="0" smtClean="0">
                <a:solidFill>
                  <a:srgbClr val="FFFFFF"/>
                </a:solidFill>
                <a:latin typeface="+mn-lt"/>
              </a:rPr>
              <a:t>reasons: </a:t>
            </a:r>
            <a:r>
              <a:rPr lang="en-CA" sz="2800" dirty="0" smtClean="0">
                <a:solidFill>
                  <a:srgbClr val="FFFF00"/>
                </a:solidFill>
                <a:latin typeface="+mn-lt"/>
              </a:rPr>
              <a:t>This </a:t>
            </a:r>
            <a:r>
              <a:rPr lang="en-CA" sz="2800" dirty="0">
                <a:solidFill>
                  <a:srgbClr val="FFFF00"/>
                </a:solidFill>
                <a:latin typeface="+mn-lt"/>
              </a:rPr>
              <a:t>is the first regulator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 to my knowledge </a:t>
            </a:r>
            <a:r>
              <a:rPr lang="en-CA" sz="2800" dirty="0">
                <a:solidFill>
                  <a:srgbClr val="FFFF00"/>
                </a:solidFill>
                <a:latin typeface="+mn-lt"/>
              </a:rPr>
              <a:t>which is specifically investigating the topic of digital distribution platforms’ compliance with consumer protection law, particularly regarding issues like refund rights 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and the extent to which platforms are bound by legal rules that products must always meet minimum quality standards (</a:t>
            </a:r>
            <a:r>
              <a:rPr lang="en-CA" sz="2800" dirty="0" err="1">
                <a:solidFill>
                  <a:srgbClr val="FFFFFF"/>
                </a:solidFill>
                <a:latin typeface="+mn-lt"/>
              </a:rPr>
              <a:t>eg</a:t>
            </a:r>
            <a:r>
              <a:rPr lang="en-CA" sz="2800" dirty="0">
                <a:solidFill>
                  <a:srgbClr val="FFFFFF"/>
                </a:solidFill>
                <a:latin typeface="+mn-lt"/>
              </a:rPr>
              <a:t> a requirement called called ‘satisfactory quality’ or ‘acceptable quality’ in the UK and Commonwealth countries or ‘merchantable quality’ in the US, among other requirements)</a:t>
            </a:r>
            <a:r>
              <a:rPr lang="en-CA" sz="2800" dirty="0" smtClean="0">
                <a:solidFill>
                  <a:srgbClr val="FFFFFF"/>
                </a:solidFill>
                <a:latin typeface="+mn-lt"/>
              </a:rPr>
              <a:t>.”</a:t>
            </a:r>
            <a:endParaRPr lang="en-CA" sz="28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eam_Store_Selected_Oct_20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965" y="4199217"/>
            <a:ext cx="3032773" cy="18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5 at 1.19.58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" r="213" b="484"/>
          <a:stretch/>
        </p:blipFill>
        <p:spPr>
          <a:xfrm>
            <a:off x="187333" y="254000"/>
            <a:ext cx="8804875" cy="5177694"/>
          </a:xfrm>
        </p:spPr>
      </p:pic>
      <p:sp>
        <p:nvSpPr>
          <p:cNvPr id="5" name="Rectangle 4"/>
          <p:cNvSpPr/>
          <p:nvPr/>
        </p:nvSpPr>
        <p:spPr>
          <a:xfrm>
            <a:off x="187332" y="5587220"/>
            <a:ext cx="895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http://arstechnica.com/gaming/2014/02/eu-takes-on-misleading-free-to-play-games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5 at 1.23.13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7" r="-77"/>
          <a:stretch/>
        </p:blipFill>
        <p:spPr>
          <a:xfrm>
            <a:off x="513455" y="0"/>
            <a:ext cx="8172533" cy="5557323"/>
          </a:xfrm>
        </p:spPr>
      </p:pic>
      <p:sp>
        <p:nvSpPr>
          <p:cNvPr id="5" name="Rectangle 4"/>
          <p:cNvSpPr/>
          <p:nvPr/>
        </p:nvSpPr>
        <p:spPr>
          <a:xfrm>
            <a:off x="513455" y="5634330"/>
            <a:ext cx="8538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http://www.gamesindustry.biz/articles/2014-05-06-valve-refunding-earth-year-2066-</a:t>
            </a:r>
            <a:r>
              <a:rPr lang="en-US" sz="1400" dirty="0" smtClean="0">
                <a:hlinkClick r:id="rId3"/>
              </a:rPr>
              <a:t>customers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583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5 at 1.27.41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"/>
          <a:stretch/>
        </p:blipFill>
        <p:spPr>
          <a:xfrm>
            <a:off x="136769" y="235825"/>
            <a:ext cx="8858612" cy="5058793"/>
          </a:xfrm>
        </p:spPr>
      </p:pic>
      <p:sp>
        <p:nvSpPr>
          <p:cNvPr id="5" name="Rectangle 4"/>
          <p:cNvSpPr/>
          <p:nvPr/>
        </p:nvSpPr>
        <p:spPr>
          <a:xfrm>
            <a:off x="307310" y="5294618"/>
            <a:ext cx="8688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https://www.techdirt.com/articles/20140702/07443127757/uk-advertising-regulator-nixes-eas-dungeon-keeper-advertisement-due-to-</a:t>
            </a:r>
            <a:r>
              <a:rPr lang="en-US" dirty="0" smtClean="0">
                <a:hlinkClick r:id="rId3"/>
              </a:rPr>
              <a:t>microtransactions.shtml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9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5 at 1.32.21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" r="-388"/>
          <a:stretch/>
        </p:blipFill>
        <p:spPr>
          <a:xfrm>
            <a:off x="710013" y="136769"/>
            <a:ext cx="7750141" cy="5472145"/>
          </a:xfrm>
        </p:spPr>
      </p:pic>
      <p:sp>
        <p:nvSpPr>
          <p:cNvPr id="5" name="Rectangle 4"/>
          <p:cNvSpPr/>
          <p:nvPr/>
        </p:nvSpPr>
        <p:spPr>
          <a:xfrm>
            <a:off x="710013" y="5608914"/>
            <a:ext cx="8433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http://www.gamesindustry.biz/articles/2014-08-07-big-fish-accused-of-unfair-of-deceptive-trade-</a:t>
            </a:r>
            <a:r>
              <a:rPr lang="en-US" sz="1400" dirty="0" smtClean="0">
                <a:hlinkClick r:id="rId3"/>
              </a:rPr>
              <a:t>practices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557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406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6" y="800847"/>
            <a:ext cx="3068588" cy="4541085"/>
          </a:xfrm>
        </p:spPr>
      </p:pic>
      <p:pic>
        <p:nvPicPr>
          <p:cNvPr id="5" name="Picture 4" descr="Screen Shot 2014-10-08 at 10.01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644" y="800848"/>
            <a:ext cx="6037356" cy="4728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9" y="5530503"/>
            <a:ext cx="3122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hlinkClick r:id="rId4"/>
              </a:rPr>
              <a:t>http://wiki.ubc.ca/</a:t>
            </a:r>
            <a:r>
              <a:rPr lang="en-US" dirty="0" smtClean="0">
                <a:solidFill>
                  <a:prstClr val="black"/>
                </a:solidFill>
                <a:latin typeface="Arial"/>
                <a:hlinkClick r:id="rId4"/>
              </a:rPr>
              <a:t>Main_Page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391" y="92962"/>
            <a:ext cx="4540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Wiki/Book Update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8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5 at 1.36.30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9" b="-270"/>
          <a:stretch/>
        </p:blipFill>
        <p:spPr>
          <a:xfrm>
            <a:off x="105072" y="1740593"/>
            <a:ext cx="8863082" cy="3640345"/>
          </a:xfrm>
        </p:spPr>
      </p:pic>
      <p:pic>
        <p:nvPicPr>
          <p:cNvPr id="5" name="Picture 4" descr="Screen Shot 2014-10-15 at 1.36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" y="410307"/>
            <a:ext cx="3302000" cy="1282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380938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http://arstechnica.com/gaming/2014/08/california-man-sues-sony-over-killzones-1080p-graphics-claims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809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32154"/>
            <a:ext cx="8229600" cy="5003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  <a:latin typeface="+mn-lt"/>
              </a:rPr>
              <a:t>To more contractual issues…</a:t>
            </a:r>
            <a:endParaRPr lang="en-US" sz="6000" dirty="0">
              <a:latin typeface="+mn-lt"/>
            </a:endParaRPr>
          </a:p>
        </p:txBody>
      </p:sp>
      <p:pic>
        <p:nvPicPr>
          <p:cNvPr id="4" name="Picture 3" descr="file10412532278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815" y="2090615"/>
            <a:ext cx="5091724" cy="38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2 at 3.19.39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" r="-942"/>
          <a:stretch/>
        </p:blipFill>
        <p:spPr>
          <a:xfrm>
            <a:off x="82099" y="461769"/>
            <a:ext cx="9006003" cy="4990189"/>
          </a:xfrm>
        </p:spPr>
      </p:pic>
      <p:sp>
        <p:nvSpPr>
          <p:cNvPr id="5" name="Rectangle 4"/>
          <p:cNvSpPr/>
          <p:nvPr/>
        </p:nvSpPr>
        <p:spPr>
          <a:xfrm>
            <a:off x="346350" y="5629862"/>
            <a:ext cx="8659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http://www.gamepolitics.com/2014/10/07/report-wb-strong-arms-shadow-mordor-reviewers#.</a:t>
            </a:r>
            <a:r>
              <a:rPr lang="en-US" sz="1400" dirty="0" smtClean="0">
                <a:hlinkClick r:id="rId3"/>
              </a:rPr>
              <a:t>VDxyXpRdX9Q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03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18479"/>
            <a:ext cx="8686800" cy="56566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rgbClr val="FFFF00"/>
                </a:solidFill>
                <a:latin typeface="+mn-lt"/>
              </a:rPr>
              <a:t>“</a:t>
            </a:r>
            <a:r>
              <a:rPr lang="en-CA" sz="2800" dirty="0" err="1" smtClean="0">
                <a:solidFill>
                  <a:srgbClr val="FFFF00"/>
                </a:solidFill>
                <a:latin typeface="+mn-lt"/>
              </a:rPr>
              <a:t>YouTubers</a:t>
            </a:r>
            <a:r>
              <a:rPr lang="en-CA" sz="28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CA" sz="2800" dirty="0">
                <a:solidFill>
                  <a:srgbClr val="FFFF00"/>
                </a:solidFill>
                <a:latin typeface="+mn-lt"/>
              </a:rPr>
              <a:t>had </a:t>
            </a:r>
            <a:r>
              <a:rPr lang="en-CA" sz="2800" dirty="0" smtClean="0">
                <a:solidFill>
                  <a:srgbClr val="FFFF00"/>
                </a:solidFill>
                <a:latin typeface="+mn-lt"/>
              </a:rPr>
              <a:t>to </a:t>
            </a:r>
            <a:r>
              <a:rPr lang="en-CA" sz="2800" dirty="0">
                <a:solidFill>
                  <a:srgbClr val="FFFF00"/>
                </a:solidFill>
                <a:latin typeface="+mn-lt"/>
              </a:rPr>
              <a:t>agree to do the following</a:t>
            </a:r>
            <a:r>
              <a:rPr lang="en-CA" sz="2800" dirty="0" smtClean="0">
                <a:solidFill>
                  <a:srgbClr val="FFFF00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CA" sz="2800" dirty="0">
                <a:solidFill>
                  <a:srgbClr val="FF0000"/>
                </a:solidFill>
                <a:latin typeface="+mn-lt"/>
              </a:rPr>
              <a:t>Maximize awareness for the game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 during the ‘week of vengeance’</a:t>
            </a:r>
          </a:p>
          <a:p>
            <a:pPr>
              <a:buFontTx/>
              <a:buChar char="-"/>
            </a:pPr>
            <a:r>
              <a:rPr lang="en-CA" sz="2800" dirty="0" smtClean="0">
                <a:solidFill>
                  <a:srgbClr val="FF0000"/>
                </a:solidFill>
                <a:latin typeface="+mn-lt"/>
              </a:rPr>
              <a:t>Persuade </a:t>
            </a:r>
            <a:r>
              <a:rPr lang="en-CA" sz="2800" dirty="0">
                <a:solidFill>
                  <a:srgbClr val="FF0000"/>
                </a:solidFill>
                <a:latin typeface="+mn-lt"/>
              </a:rPr>
              <a:t>viewers to purchase game </a:t>
            </a:r>
            <a:endParaRPr lang="en-CA" sz="2800" dirty="0" smtClean="0">
              <a:solidFill>
                <a:schemeClr val="bg1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en-CA" sz="2800" dirty="0" smtClean="0">
                <a:solidFill>
                  <a:srgbClr val="FF0000"/>
                </a:solidFill>
                <a:latin typeface="+mn-lt"/>
              </a:rPr>
              <a:t>Not </a:t>
            </a:r>
            <a:r>
              <a:rPr lang="en-CA" sz="2800" dirty="0">
                <a:solidFill>
                  <a:srgbClr val="FF0000"/>
                </a:solidFill>
                <a:latin typeface="+mn-lt"/>
              </a:rPr>
              <a:t>show bugs or glitches 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that may 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exist</a:t>
            </a:r>
          </a:p>
          <a:p>
            <a:pPr>
              <a:buFontTx/>
              <a:buChar char="-"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agreement also notes that "videos will promote positive sentiment about the game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”…the 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company has final approval on the YouTube video at least 48 hours before any video goes live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,”</a:t>
            </a:r>
          </a:p>
          <a:p>
            <a:pPr marL="0" indent="0">
              <a:buNone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Those 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who didn't sign the "branding agreement" and made their own </a:t>
            </a:r>
            <a:r>
              <a:rPr lang="en-CA" sz="2800" dirty="0">
                <a:solidFill>
                  <a:srgbClr val="FF0000"/>
                </a:solidFill>
                <a:latin typeface="+mn-lt"/>
              </a:rPr>
              <a:t>found their videos taken down 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by a YouTube </a:t>
            </a:r>
            <a:r>
              <a:rPr lang="en-CA" sz="2800" dirty="0" err="1">
                <a:solidFill>
                  <a:schemeClr val="bg1"/>
                </a:solidFill>
                <a:latin typeface="+mn-lt"/>
              </a:rPr>
              <a:t>ContentID</a:t>
            </a:r>
            <a:r>
              <a:rPr lang="en-CA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claim” </a:t>
            </a:r>
            <a:r>
              <a:rPr lang="en-CA" sz="2800" b="1" dirty="0" smtClean="0">
                <a:solidFill>
                  <a:srgbClr val="FFFF00"/>
                </a:solidFill>
                <a:latin typeface="+mn-lt"/>
              </a:rPr>
              <a:t>(Abuse of copyright law?)</a:t>
            </a:r>
            <a:endParaRPr lang="en-CA" sz="2800" b="1" dirty="0">
              <a:solidFill>
                <a:srgbClr val="FFFF00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15 at 1.46.09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9"/>
          <a:stretch/>
        </p:blipFill>
        <p:spPr>
          <a:xfrm>
            <a:off x="156308" y="1431192"/>
            <a:ext cx="8884822" cy="3796932"/>
          </a:xfrm>
        </p:spPr>
      </p:pic>
      <p:pic>
        <p:nvPicPr>
          <p:cNvPr id="5" name="Picture 4" descr="Screen Shot 2014-10-15 at 1.45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08" y="288192"/>
            <a:ext cx="32512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308" y="4904958"/>
            <a:ext cx="888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http://arstechnica.com/business/2014/05/app-changes-its-privacy-policy-ten-days-after-facebook-acquisition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527538"/>
            <a:ext cx="8229600" cy="5198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Apple Chancery"/>
                <a:cs typeface="Apple Chancery"/>
              </a:rPr>
              <a:t>To understand EULA’s…</a:t>
            </a:r>
            <a:endParaRPr lang="en-US" sz="5400" dirty="0">
              <a:solidFill>
                <a:srgbClr val="FFFF00"/>
              </a:solidFill>
              <a:latin typeface="Apple Chancery"/>
              <a:cs typeface="Apple Chancery"/>
            </a:endParaRPr>
          </a:p>
        </p:txBody>
      </p:sp>
      <p:pic>
        <p:nvPicPr>
          <p:cNvPr id="4" name="Picture 3" descr="220px-PLoSBiol4.e126.Fig6fNeu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93" y="1752422"/>
            <a:ext cx="3946769" cy="34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Constraint</a:t>
            </a:r>
            <a:r>
              <a:rPr lang="en-US" b="1" dirty="0" smtClean="0">
                <a:solidFill>
                  <a:srgbClr val="FFFFFF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Restraint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Coercion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1016000"/>
            <a:ext cx="9144000" cy="5356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 smtClean="0">
              <a:latin typeface="+mn-lt"/>
            </a:endParaRPr>
          </a:p>
          <a:p>
            <a:r>
              <a:rPr lang="en-US" sz="3000" b="1" dirty="0" err="1" smtClean="0">
                <a:solidFill>
                  <a:srgbClr val="FFFF00"/>
                </a:solidFill>
                <a:latin typeface="+mn-lt"/>
              </a:rPr>
              <a:t>con·strain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</a:t>
            </a:r>
            <a:r>
              <a:rPr lang="en-US" sz="3000" dirty="0" err="1">
                <a:solidFill>
                  <a:srgbClr val="FFFFFF"/>
                </a:solidFill>
                <a:latin typeface="+mn-lt"/>
              </a:rPr>
              <a:t>kənˈstrān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/Verb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Severely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restrict the scope,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extent, or activity of.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Compel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or force (someone)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toward</a:t>
            </a:r>
            <a:r>
              <a:rPr lang="en-US" sz="2800" dirty="0">
                <a:solidFill>
                  <a:srgbClr val="8EB4E3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a particular course of action.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Synonyms: force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- </a:t>
            </a:r>
            <a:r>
              <a:rPr lang="en-US" sz="2800" dirty="0">
                <a:solidFill>
                  <a:srgbClr val="CCFFCC"/>
                </a:solidFill>
                <a:latin typeface="+mn-lt"/>
              </a:rPr>
              <a:t>compel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800" dirty="0">
                <a:solidFill>
                  <a:srgbClr val="CCFFCC"/>
                </a:solidFill>
                <a:latin typeface="+mn-lt"/>
              </a:rPr>
              <a:t>coerce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- oblige - necessitate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 </a:t>
            </a:r>
            <a:endParaRPr lang="en-US" sz="3000" dirty="0" smtClean="0">
              <a:latin typeface="+mn-lt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+mn-lt"/>
              </a:rPr>
              <a:t>re·strain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</a:t>
            </a:r>
            <a:r>
              <a:rPr lang="en-US" sz="3000" dirty="0" err="1">
                <a:solidFill>
                  <a:srgbClr val="FFFFFF"/>
                </a:solidFill>
                <a:latin typeface="+mn-lt"/>
              </a:rPr>
              <a:t>riˈstrān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/Verb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Prevent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solidFill>
                  <a:srgbClr val="CCFFCC"/>
                </a:solidFill>
                <a:latin typeface="+mn-lt"/>
              </a:rPr>
              <a:t>(someone or something)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from doing something;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keep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under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control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.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Prevent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oneself from displaying or giving way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to a strong 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urge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or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emotion.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Synonyms: curb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- check - hold -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repress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control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- contain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5400" b="1" dirty="0" smtClean="0">
                <a:latin typeface="+mn-lt"/>
                <a:cs typeface="Times New Roman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+mn-lt"/>
                <a:cs typeface="Times New Roman"/>
              </a:rPr>
              <a:t> A Pattern?</a:t>
            </a:r>
            <a:endParaRPr lang="en-US" sz="54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67755"/>
            <a:ext cx="9144000" cy="475296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      </a:t>
            </a:r>
            <a:r>
              <a:rPr lang="en-US" sz="28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8EB4E3"/>
                </a:solidFill>
                <a:latin typeface="+mn-lt"/>
              </a:rPr>
              <a:t> CREATION</a:t>
            </a:r>
            <a:r>
              <a:rPr lang="en-US" sz="2800" dirty="0" smtClean="0">
                <a:solidFill>
                  <a:srgbClr val="8EB4E3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pple Chancery"/>
              </a:rPr>
              <a:t>goes with </a:t>
            </a:r>
            <a:r>
              <a:rPr lang="en-US" sz="2800" b="1" dirty="0">
                <a:solidFill>
                  <a:srgbClr val="CCC1DA"/>
                </a:solidFill>
                <a:latin typeface="+mn-lt"/>
              </a:rPr>
              <a:t>COPYRIGHT/IP </a:t>
            </a:r>
            <a:r>
              <a:rPr lang="en-US" sz="2800" b="1" dirty="0" smtClean="0">
                <a:solidFill>
                  <a:srgbClr val="CCC1DA"/>
                </a:solidFill>
                <a:latin typeface="+mn-lt"/>
              </a:rPr>
              <a:t>LAW</a:t>
            </a:r>
            <a:r>
              <a:rPr lang="en-US" sz="2800" dirty="0" smtClean="0">
                <a:solidFill>
                  <a:srgbClr val="CCC1DA"/>
                </a:solidFill>
                <a:latin typeface="+mn-lt"/>
              </a:rPr>
              <a:t> </a:t>
            </a:r>
            <a:endParaRPr lang="en-US" sz="2800" b="1" dirty="0">
              <a:solidFill>
                <a:srgbClr val="CCC1DA"/>
              </a:solidFill>
              <a:latin typeface="+mn-lt"/>
            </a:endParaRPr>
          </a:p>
          <a:p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       </a:t>
            </a:r>
            <a:r>
              <a:rPr lang="en-US" sz="2800" b="1" dirty="0" smtClean="0">
                <a:solidFill>
                  <a:srgbClr val="8EB4E3"/>
                </a:solidFill>
                <a:latin typeface="+mn-lt"/>
              </a:rPr>
              <a:t>CONNECTING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pple Chancery"/>
              </a:rPr>
              <a:t>goes with </a:t>
            </a:r>
            <a:r>
              <a:rPr lang="en-US" sz="2800" b="1" dirty="0">
                <a:solidFill>
                  <a:srgbClr val="CCC1DA"/>
                </a:solidFill>
                <a:latin typeface="+mn-lt"/>
              </a:rPr>
              <a:t>CONTRACT LAW </a:t>
            </a:r>
            <a:endParaRPr lang="en-US" sz="2800" b="1" dirty="0" smtClean="0">
              <a:solidFill>
                <a:srgbClr val="CCC1DA"/>
              </a:solidFill>
              <a:latin typeface="+mn-lt"/>
            </a:endParaRPr>
          </a:p>
          <a:p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BECOMES</a:t>
            </a:r>
          </a:p>
          <a:p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CC1DA"/>
                </a:solidFill>
              </a:rPr>
              <a:t>     COPYRIGHT</a:t>
            </a:r>
            <a:r>
              <a:rPr lang="en-US" sz="2800" b="1" dirty="0">
                <a:solidFill>
                  <a:srgbClr val="CCC1DA"/>
                </a:solidFill>
              </a:rPr>
              <a:t>/IP </a:t>
            </a:r>
            <a:r>
              <a:rPr lang="en-US" sz="2800" b="1" dirty="0" smtClean="0">
                <a:solidFill>
                  <a:srgbClr val="CCC1DA"/>
                </a:solidFill>
              </a:rPr>
              <a:t>LAW </a:t>
            </a:r>
            <a:r>
              <a:rPr lang="en-US" sz="2800" b="1" dirty="0" smtClean="0">
                <a:solidFill>
                  <a:srgbClr val="FFFF00"/>
                </a:solidFill>
                <a:cs typeface="Apple Chancery"/>
              </a:rPr>
              <a:t>CONSTRAINS </a:t>
            </a:r>
            <a:r>
              <a:rPr lang="en-US" sz="2800" b="1" dirty="0">
                <a:solidFill>
                  <a:srgbClr val="8EB4E3"/>
                </a:solidFill>
              </a:rPr>
              <a:t>CREATION</a:t>
            </a:r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CCC1DA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      CONTRACT LAW </a:t>
            </a:r>
            <a:r>
              <a:rPr lang="en-US" sz="2800" b="1" u="sng" dirty="0" smtClean="0">
                <a:solidFill>
                  <a:srgbClr val="FFFF00"/>
                </a:solidFill>
                <a:cs typeface="Apple Chancery"/>
              </a:rPr>
              <a:t>RESTRAINS</a:t>
            </a:r>
            <a:r>
              <a:rPr lang="en-US" sz="2800" b="1" dirty="0" smtClean="0">
                <a:solidFill>
                  <a:srgbClr val="FFFF00"/>
                </a:solidFill>
                <a:cs typeface="Apple Chancery"/>
              </a:rPr>
              <a:t>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CONNECTING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4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55"/>
            <a:ext cx="9144000" cy="1016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  Emerging from Talk 6 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Times New Roman"/>
              </a:rPr>
              <a:t>(“10 Cases -..”)</a:t>
            </a:r>
            <a:endParaRPr lang="en-US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69055"/>
            <a:ext cx="9144000" cy="5044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Copyright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- serious consequences (injunctions, fines)/serious defenses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fair use/dealing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=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95B3D7"/>
                </a:solidFill>
                <a:latin typeface="+mn-lt"/>
              </a:rPr>
              <a:t>constraint oriented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Contract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- less serious/few defenses (generally damages only)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                     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=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D99694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rgbClr val="D99694"/>
                </a:solidFill>
                <a:latin typeface="+mn-lt"/>
              </a:rPr>
              <a:t>estraint oriented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Cases – (</a:t>
            </a:r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vaguely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) consumer/user rights (constraint) oriented</a:t>
            </a:r>
          </a:p>
          <a:p>
            <a:pPr marL="0" indent="0">
              <a:buNone/>
            </a:pPr>
            <a:endParaRPr lang="en-US" sz="2000" u="sng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C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onsidering: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1. Companies draft; consumers don’t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2. Click-wrap “fiction”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3. Lack of standardization (Industry Assoc./Treaty/Consumer Protection)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4. </a:t>
            </a:r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All cases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had multiple causes of action, not just contract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FBFB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BFBFB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 Query: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Morality of </a:t>
            </a:r>
            <a:r>
              <a:rPr lang="en-US" sz="2000" i="1" dirty="0" smtClean="0">
                <a:solidFill>
                  <a:srgbClr val="FF6600"/>
                </a:solidFill>
                <a:latin typeface="+mn-lt"/>
              </a:rPr>
              <a:t>contracting out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of: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a.) free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peech/expression rights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b.) prevailing statutory copyright laws/rights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    c.) {&amp; we have not even mentioned </a:t>
            </a:r>
            <a:r>
              <a:rPr lang="en-US" sz="2000" i="1" dirty="0" smtClean="0">
                <a:solidFill>
                  <a:srgbClr val="FF6600"/>
                </a:solidFill>
                <a:latin typeface="+mn-lt"/>
              </a:rPr>
              <a:t>privacy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yet}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02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8277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he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roblem with drafting…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 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(Where do the humans go?)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IMG_0998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076" y="1827746"/>
            <a:ext cx="5312096" cy="3800802"/>
          </a:xfrm>
        </p:spPr>
      </p:pic>
    </p:spTree>
    <p:extLst>
      <p:ext uri="{BB962C8B-B14F-4D97-AF65-F5344CB8AC3E}">
        <p14:creationId xmlns:p14="http://schemas.microsoft.com/office/powerpoint/2010/main" val="311547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0"/>
            <a:ext cx="8229600" cy="914399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UBC Badges Project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Arial"/>
              </a:rPr>
              <a:t> Update </a:t>
            </a:r>
            <a:endParaRPr lang="en-US" b="1" dirty="0">
              <a:solidFill>
                <a:srgbClr val="FFFF00"/>
              </a:solidFill>
              <a:latin typeface="+mn-lt"/>
              <a:cs typeface="Arial"/>
            </a:endParaRPr>
          </a:p>
        </p:txBody>
      </p:sp>
      <p:pic>
        <p:nvPicPr>
          <p:cNvPr id="7" name="Picture 6" descr="Screen Shot 2014-10-07 at 7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44" y="2506952"/>
            <a:ext cx="2288052" cy="3469406"/>
          </a:xfrm>
          <a:prstGeom prst="rect">
            <a:avLst/>
          </a:prstGeom>
        </p:spPr>
      </p:pic>
      <p:pic>
        <p:nvPicPr>
          <p:cNvPr id="8" name="Picture 7" descr="Screen Shot 2014-10-07 at 7.41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611" y="2506952"/>
            <a:ext cx="5095108" cy="24262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0520" y="4933194"/>
            <a:ext cx="4271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hlinkClick r:id="rId4"/>
              </a:rPr>
              <a:t>http://badges.open.ubc.ca</a:t>
            </a:r>
            <a:r>
              <a:rPr lang="en-US" sz="2400" dirty="0" smtClean="0">
                <a:solidFill>
                  <a:prstClr val="black"/>
                </a:solidFill>
                <a:latin typeface="Arial"/>
                <a:hlinkClick r:id="rId4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0520" y="5394859"/>
            <a:ext cx="486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/>
                <a:hlinkClick r:id="rId5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Arial"/>
                <a:hlinkClick r:id="rId5"/>
              </a:rPr>
              <a:t>ttp://videogame.law.ubc.ca/badges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015" y="970797"/>
            <a:ext cx="851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Started last week – badges are flowing</a:t>
            </a:r>
          </a:p>
          <a:p>
            <a:pPr marL="285750" indent="-285750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Not retroactive</a:t>
            </a:r>
          </a:p>
          <a:p>
            <a:pPr marL="285750" indent="-285750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Working on a post &amp; F.A.Q. with more information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2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85"/>
            <a:ext cx="8229600" cy="1016000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Trends in the Cases?</a:t>
            </a:r>
            <a:endParaRPr lang="en-US" sz="4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952431"/>
            <a:ext cx="9144000" cy="5178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+mn-lt"/>
              </a:rPr>
              <a:t>               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COPYRIGHT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(constraint)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 </a:t>
            </a:r>
            <a:r>
              <a:rPr lang="en-US" i="1" dirty="0" smtClean="0">
                <a:solidFill>
                  <a:srgbClr val="CCFFCC"/>
                </a:solidFill>
                <a:latin typeface="+mn-lt"/>
              </a:rPr>
              <a:t> 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RIGHTS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(e.g. reverse engineering, fair use, right to create {?})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  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CONTRACTING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(restraint)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   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  <a:endParaRPr lang="en-US" b="1" i="1" dirty="0">
              <a:solidFill>
                <a:srgbClr val="CCFFCC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</a:t>
            </a:r>
            <a:r>
              <a:rPr lang="en-US" b="1" dirty="0" smtClean="0">
                <a:solidFill>
                  <a:srgbClr val="D99694"/>
                </a:solidFill>
                <a:latin typeface="+mn-lt"/>
              </a:rPr>
              <a:t>REMOVING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RIGHTS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(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no reverse engineering, no mods, no privacy?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 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RE-EMERGEANCE OF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RIGHTS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???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(same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rights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as copyright? – BUT HOW?)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*Fairness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this process of moving from constraints to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         </a:t>
            </a:r>
            <a:r>
              <a:rPr lang="en-US" b="1" u="sng" dirty="0" smtClean="0">
                <a:solidFill>
                  <a:srgbClr val="FFFF00"/>
                </a:solidFill>
                <a:latin typeface="+mn-lt"/>
              </a:rPr>
              <a:t>additional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restraints </a:t>
            </a:r>
            <a:r>
              <a:rPr lang="en-US" b="1" i="1" u="sng" dirty="0">
                <a:solidFill>
                  <a:srgbClr val="FFFF00"/>
                </a:solidFill>
                <a:latin typeface="+mn-lt"/>
              </a:rPr>
              <a:t>without user </a:t>
            </a:r>
            <a:r>
              <a:rPr lang="en-US" b="1" i="1" u="sng" dirty="0" smtClean="0">
                <a:solidFill>
                  <a:srgbClr val="FFFF00"/>
                </a:solidFill>
                <a:latin typeface="+mn-lt"/>
              </a:rPr>
              <a:t>understanding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en-US" b="1" dirty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1" y="-100978"/>
            <a:ext cx="8229600" cy="806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5300" b="1" dirty="0" smtClean="0">
                <a:solidFill>
                  <a:srgbClr val="FFFF00"/>
                </a:solidFill>
                <a:latin typeface="+mn-lt"/>
                <a:cs typeface="Times New Roman"/>
              </a:rPr>
              <a:t>Double Standard Tests</a:t>
            </a:r>
            <a:endParaRPr lang="en-US" sz="53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705452"/>
            <a:ext cx="9144000" cy="558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Core problem: EULA’s, </a:t>
            </a:r>
            <a:r>
              <a:rPr lang="en-US" b="1" dirty="0" err="1" smtClean="0">
                <a:solidFill>
                  <a:srgbClr val="FFFFFF"/>
                </a:solidFill>
                <a:latin typeface="+mn-lt"/>
              </a:rPr>
              <a:t>ToS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’ etc.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we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 “agree to”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are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 all different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in specifics; yet apply to 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billions of people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6D9F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DOUBLE STANDARD Test #1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6D9F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: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since digital developers Can (&amp; do) customize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your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content,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Why not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YOUR EULA, TOS &amp; Privacy agreements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  <a:p>
            <a:pPr marL="0" indent="0"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marL="0" indent="0">
              <a:buNone/>
            </a:pP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DOUBLE STANDARD Test #</a:t>
            </a:r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: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How many developers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could survive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the terms they impose on Consumers?</a:t>
            </a:r>
            <a:endParaRPr lang="en-US" b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                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ETHICAL SOLUTION?: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Embedding a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“Do Unto   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                Others”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algorithm rule-set which permits us to use the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                digital bits of others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if we share ours to the same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                standard. </a:t>
            </a:r>
            <a:r>
              <a:rPr lang="en-US" sz="2800" b="1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Barter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not </a:t>
            </a:r>
            <a:r>
              <a:rPr lang="en-US" sz="2800" b="1" dirty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infringement.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file00020463299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2"/>
          <a:stretch/>
        </p:blipFill>
        <p:spPr>
          <a:xfrm>
            <a:off x="135028" y="4559975"/>
            <a:ext cx="896764" cy="13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70" y="0"/>
            <a:ext cx="8562330" cy="1342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  <a:latin typeface="+mn-lt"/>
              </a:rPr>
              <a:t>Why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not tailor our rights in terms of how we deal with the rights of others?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Shot 2014-10-13 at 6.12.48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" r="-21"/>
          <a:stretch/>
        </p:blipFill>
        <p:spPr>
          <a:xfrm>
            <a:off x="692700" y="1500188"/>
            <a:ext cx="7778444" cy="4074729"/>
          </a:xfrm>
        </p:spPr>
      </p:pic>
      <p:sp>
        <p:nvSpPr>
          <p:cNvPr id="5" name="Rectangle 4"/>
          <p:cNvSpPr/>
          <p:nvPr/>
        </p:nvSpPr>
        <p:spPr>
          <a:xfrm>
            <a:off x="254351" y="5572224"/>
            <a:ext cx="8904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http://www.gamespot.com/articles/max-payne-3-cheaters-getting-quarantined/1100-6382313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046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3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  <a:cs typeface="Times New Roman"/>
              </a:rPr>
              <a:t>Query: </a:t>
            </a:r>
            <a:r>
              <a:rPr lang="en-US" sz="3100" b="1" dirty="0" smtClean="0">
                <a:solidFill>
                  <a:srgbClr val="FFFF00"/>
                </a:solidFill>
                <a:latin typeface="+mn-lt"/>
                <a:cs typeface="Times New Roman"/>
              </a:rPr>
              <a:t>Developer’s Liability - </a:t>
            </a:r>
            <a:r>
              <a:rPr lang="en-US" sz="3100" dirty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r>
              <a:rPr lang="en-US" sz="3100" dirty="0" smtClean="0">
                <a:solidFill>
                  <a:srgbClr val="FFFF00"/>
                </a:solidFill>
                <a:latin typeface="+mn-lt"/>
                <a:cs typeface="Times New Roman"/>
              </a:rPr>
              <a:t>Are not EULA/ </a:t>
            </a:r>
            <a:br>
              <a:rPr lang="en-US" sz="3100" dirty="0" smtClean="0">
                <a:solidFill>
                  <a:srgbClr val="FFFF00"/>
                </a:solidFill>
                <a:latin typeface="+mn-lt"/>
                <a:cs typeface="Times New Roman"/>
              </a:rPr>
            </a:br>
            <a:r>
              <a:rPr lang="en-US" sz="3100" dirty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r>
              <a:rPr lang="en-US" sz="3100" dirty="0" smtClean="0">
                <a:solidFill>
                  <a:srgbClr val="FFFF00"/>
                </a:solidFill>
                <a:latin typeface="+mn-lt"/>
                <a:cs typeface="Times New Roman"/>
              </a:rPr>
              <a:t>   </a:t>
            </a:r>
            <a:r>
              <a:rPr lang="en-US" sz="3100" dirty="0" err="1" smtClean="0">
                <a:solidFill>
                  <a:srgbClr val="FFFF00"/>
                </a:solidFill>
                <a:latin typeface="+mn-lt"/>
                <a:cs typeface="Times New Roman"/>
              </a:rPr>
              <a:t>ToS</a:t>
            </a:r>
            <a:r>
              <a:rPr lang="en-US" sz="3100" dirty="0" smtClean="0">
                <a:solidFill>
                  <a:srgbClr val="FFFF00"/>
                </a:solidFill>
                <a:latin typeface="+mn-lt"/>
                <a:cs typeface="Times New Roman"/>
              </a:rPr>
              <a:t>’ needed for the “really bad” stuff?</a:t>
            </a:r>
            <a:endParaRPr lang="en-US" sz="3100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486" y="1213093"/>
            <a:ext cx="8826513" cy="523675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* Would a short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legal notice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would be as effective as EULA/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ToS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?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“Cheating,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llegal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&amp;/or intolerant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behavior is not acceptable. In such event we may take such legal or other actions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we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deem appropriate in our sole discretion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F2DCDB"/>
                </a:solidFill>
                <a:latin typeface="+mn-lt"/>
              </a:rPr>
              <a:t>* EULA </a:t>
            </a:r>
            <a:r>
              <a:rPr lang="en-US" dirty="0">
                <a:solidFill>
                  <a:srgbClr val="F2DCDB"/>
                </a:solidFill>
                <a:latin typeface="+mn-lt"/>
              </a:rPr>
              <a:t>cases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do tend to relate to commercial threats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not “really bad” stuff.  See 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Davidson</a:t>
            </a:r>
            <a:r>
              <a:rPr lang="en-US" dirty="0">
                <a:solidFill>
                  <a:srgbClr val="C6D9F1"/>
                </a:solidFill>
                <a:latin typeface="+mn-lt"/>
              </a:rPr>
              <a:t> &amp;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iRacing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for example.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Bot</a:t>
            </a:r>
            <a:r>
              <a:rPr lang="en-US" dirty="0">
                <a:solidFill>
                  <a:srgbClr val="F2DCDB"/>
                </a:solidFill>
                <a:latin typeface="+mn-lt"/>
              </a:rPr>
              <a:t>/gold-mining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cases </a:t>
            </a:r>
            <a:r>
              <a:rPr lang="en-US" dirty="0">
                <a:solidFill>
                  <a:srgbClr val="F2DCDB"/>
                </a:solidFill>
                <a:latin typeface="+mn-lt"/>
              </a:rPr>
              <a:t>more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ambiguous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being about both;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a) gamer's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experience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; &amp;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b)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company possibly offering gamer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same features.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*  Consider: </a:t>
            </a:r>
            <a:r>
              <a:rPr lang="en-CA" sz="2200" b="1" i="1" dirty="0">
                <a:solidFill>
                  <a:srgbClr val="C6D9F1"/>
                </a:solidFill>
                <a:latin typeface="+mn-lt"/>
              </a:rPr>
              <a:t>Blizzard Entertainment, Inc. v. In Game Dollar, LLC,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CA" sz="2200" dirty="0" smtClean="0">
                <a:solidFill>
                  <a:schemeClr val="bg1"/>
                </a:solidFill>
                <a:latin typeface="+mn-lt"/>
              </a:rPr>
              <a:t>USDC Cal.2007 (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gold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farming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en-CA" sz="2200" dirty="0" smtClean="0">
                <a:solidFill>
                  <a:schemeClr val="bg1"/>
                </a:solidFill>
                <a:latin typeface="+mn-lt"/>
              </a:rPr>
              <a:t>followed by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“Blizzard </a:t>
            </a:r>
            <a:r>
              <a:rPr lang="en-US" sz="22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Introduces Buying in-Game WoW </a:t>
            </a:r>
            <a:r>
              <a:rPr lang="en-US" sz="2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Items”</a:t>
            </a:r>
            <a:r>
              <a:rPr lang="en-US" sz="22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(Nov/09)</a:t>
            </a:r>
            <a:r>
              <a:rPr lang="en-US" sz="1700" u="sng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700" u="sng" dirty="0">
                <a:solidFill>
                  <a:schemeClr val="bg1"/>
                </a:solidFill>
                <a:latin typeface="+mn-lt"/>
                <a:hlinkClick r:id="rId2"/>
              </a:rPr>
              <a:t>://www.tomshardware.com/news/World-Warcraft-Blizzard-MMORPG-Microtransactions,9003.html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74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8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A More Insidious Result?</a:t>
            </a:r>
            <a:endParaRPr lang="en-US" sz="48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44957"/>
            <a:ext cx="9144000" cy="53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Censorship controls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effectively delegated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to private interests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(without free speech/expression overrides)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*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“Apple rejects game based on Syrian civil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war”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://killscreendaily.com/articles/news/apple-rejects-game-based-syrian-civil-war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/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“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games chafe under Apple's directions: 'If you want to criticize a religion, write a 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book’”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://www.theverge.com/2013/1/16/3879194/apple-app-store-guidelines-tell-game-developers-to-avoid-serious-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themes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“Turns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Out Sexist Talk on Xbox Live Won't Earn You a Lifetime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Ban” –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but racist talk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will.</a:t>
            </a:r>
            <a:r>
              <a:rPr lang="en-US" sz="1600" i="1" dirty="0" err="1" smtClean="0">
                <a:solidFill>
                  <a:schemeClr val="bg1"/>
                </a:solidFill>
                <a:latin typeface="+mn-lt"/>
                <a:hlinkClick r:id="rId4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4"/>
              </a:rPr>
              <a:t>://www.gamepolitics.com/2012/11/07/turns-out-sexist-talk-xbox-live-wont-earn-you-lifetime-ban#.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URsttVpAR3c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&amp; less insidiously: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“Blizzard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Bans 'Several Thousand' Diablo III Players for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Cheating”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– using bots (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Would “Notice” do?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5"/>
              </a:rPr>
              <a:t>://gamepolitics.com/2012/12/19/blizzard-bans-several-thousand-diablo-iii-players-cheating#.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URswDFpAR3c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34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…but the “functional” answer may be…</a:t>
            </a:r>
            <a:endParaRPr lang="en-US" b="1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42501"/>
            <a:ext cx="8229600" cy="5136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CFFCC"/>
                </a:solidFill>
                <a:latin typeface="+mn-lt"/>
              </a:rPr>
              <a:t>C</a:t>
            </a:r>
            <a:r>
              <a:rPr lang="en-US" sz="2800" b="1" dirty="0" smtClean="0">
                <a:solidFill>
                  <a:srgbClr val="CCFFCC"/>
                </a:solidFill>
                <a:latin typeface="+mn-lt"/>
              </a:rPr>
              <a:t>auses </a:t>
            </a:r>
            <a:r>
              <a:rPr lang="en-US" sz="2800" b="1" dirty="0">
                <a:solidFill>
                  <a:srgbClr val="CCFFCC"/>
                </a:solidFill>
                <a:latin typeface="+mn-lt"/>
              </a:rPr>
              <a:t>of </a:t>
            </a:r>
            <a:r>
              <a:rPr lang="en-US" sz="2800" b="1" dirty="0" smtClean="0">
                <a:solidFill>
                  <a:srgbClr val="CCFFCC"/>
                </a:solidFill>
                <a:latin typeface="+mn-lt"/>
              </a:rPr>
              <a:t>action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other then violation of EULA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&amp;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ToU</a:t>
            </a:r>
            <a:r>
              <a:rPr lang="en-US" sz="2800" b="1" dirty="0" smtClean="0">
                <a:solidFill>
                  <a:srgbClr val="CCFFCC"/>
                </a:solidFill>
                <a:latin typeface="+mn-lt"/>
              </a:rPr>
              <a:t> available </a:t>
            </a:r>
            <a:r>
              <a:rPr lang="en-US" sz="2800" b="1" dirty="0">
                <a:solidFill>
                  <a:srgbClr val="CCFFCC"/>
                </a:solidFill>
                <a:latin typeface="+mn-lt"/>
              </a:rPr>
              <a:t>in </a:t>
            </a:r>
            <a:r>
              <a:rPr lang="en-US" sz="2800" b="1" dirty="0" smtClean="0">
                <a:solidFill>
                  <a:srgbClr val="CCFFCC"/>
                </a:solidFill>
                <a:latin typeface="+mn-lt"/>
              </a:rPr>
              <a:t>ALL relevant cases…</a:t>
            </a:r>
            <a:endParaRPr lang="en-US" sz="2800" b="1" dirty="0">
              <a:solidFill>
                <a:srgbClr val="CCFFCC"/>
              </a:solidFill>
              <a:latin typeface="+mn-lt"/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Davidson </a:t>
            </a:r>
            <a:r>
              <a:rPr lang="en-CA" b="1" i="1" dirty="0">
                <a:solidFill>
                  <a:srgbClr val="FFFF00"/>
                </a:solidFill>
                <a:latin typeface="+mn-lt"/>
              </a:rPr>
              <a:t>&amp; Associates, Inc. v. Internet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Gateway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Breach of Digital Millennium Copyright Act 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(DMCA)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found.</a:t>
            </a:r>
          </a:p>
          <a:p>
            <a:pPr marL="0" lv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Blizzard </a:t>
            </a:r>
            <a:r>
              <a:rPr lang="en-CA" b="1" i="1" dirty="0">
                <a:solidFill>
                  <a:srgbClr val="FFFF00"/>
                </a:solidFill>
                <a:latin typeface="+mn-lt"/>
              </a:rPr>
              <a:t>Entertainment, Inc. v. In Game Dollar,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LLC</a:t>
            </a:r>
            <a:r>
              <a:rPr lang="en-CA" b="1" dirty="0">
                <a:solidFill>
                  <a:schemeClr val="bg1"/>
                </a:solidFill>
                <a:latin typeface="+mn-lt"/>
              </a:rPr>
              <a:t>:</a:t>
            </a:r>
            <a:endParaRPr lang="en-CA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Claims of </a:t>
            </a:r>
            <a:r>
              <a:rPr lang="en-US" dirty="0" smtClean="0">
                <a:solidFill>
                  <a:srgbClr val="B3A2C7"/>
                </a:solidFill>
                <a:latin typeface="+mn-lt"/>
              </a:rPr>
              <a:t>intentional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interference with contract; unfair competition &amp; unjust enrichment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Case settled.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en-CA" b="1" i="1" dirty="0">
                <a:solidFill>
                  <a:srgbClr val="FFFF00"/>
                </a:solidFill>
                <a:latin typeface="+mn-lt"/>
              </a:rPr>
              <a:t>MDY Industries, LLC v. Blizzard Entertainment, Inc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.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lv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Breach of </a:t>
            </a:r>
            <a:r>
              <a:rPr lang="en-CA" dirty="0" smtClean="0">
                <a:solidFill>
                  <a:srgbClr val="B3A2C7"/>
                </a:solidFill>
                <a:latin typeface="+mn-lt"/>
              </a:rPr>
              <a:t>DMCA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 found.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CA" b="1" i="1" dirty="0">
                <a:solidFill>
                  <a:srgbClr val="FFFF00"/>
                </a:solidFill>
                <a:latin typeface="+mn-lt"/>
                <a:cs typeface="Arial"/>
              </a:rPr>
              <a:t>Blizzard Entertainment, Inc. v. </a:t>
            </a:r>
            <a:r>
              <a:rPr lang="en-CA" b="1" i="1" dirty="0" smtClean="0">
                <a:solidFill>
                  <a:srgbClr val="FFFF00"/>
                </a:solidFill>
                <a:latin typeface="+mn-lt"/>
                <a:cs typeface="Arial"/>
              </a:rPr>
              <a:t>Marshall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Claims of </a:t>
            </a:r>
            <a:r>
              <a:rPr lang="en-US" dirty="0" smtClean="0">
                <a:solidFill>
                  <a:srgbClr val="B3A2C7"/>
                </a:solidFill>
                <a:latin typeface="+mn-lt"/>
              </a:rPr>
              <a:t>copyright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infringement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circumvention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of copyright protection systems in violation of the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DMCA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&amp;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tortious interference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with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contract. Case dropped (settled).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en-US" b="1" i="1" dirty="0">
                <a:solidFill>
                  <a:srgbClr val="FFFF00"/>
                </a:solidFill>
                <a:latin typeface="+mn-lt"/>
              </a:rPr>
              <a:t>iRacing Motorsports Simulations, LLC v. Tim </a:t>
            </a: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Robinson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Copyright infringement found.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CA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52"/>
            <a:ext cx="9144000" cy="83911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Proof of non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EULA claims in EULA cases 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5335" y="1070933"/>
            <a:ext cx="8918665" cy="512721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6.</a:t>
            </a:r>
            <a:r>
              <a:rPr lang="en-CA" sz="3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3400" b="1" i="1" dirty="0">
                <a:solidFill>
                  <a:srgbClr val="FFFF00"/>
                </a:solidFill>
                <a:latin typeface="+mn-lt"/>
              </a:rPr>
              <a:t>Zynga Game Network, Inc. v. </a:t>
            </a:r>
            <a:r>
              <a:rPr lang="en-CA" sz="3400" b="1" i="1" dirty="0" err="1" smtClean="0">
                <a:solidFill>
                  <a:srgbClr val="FFFF00"/>
                </a:solidFill>
                <a:latin typeface="+mn-lt"/>
              </a:rPr>
              <a:t>Labrasca</a:t>
            </a: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Claims of </a:t>
            </a:r>
            <a:endParaRPr lang="en-CA" sz="340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trademark infringement, unfair competition, passing off, and</a:t>
            </a:r>
            <a:endParaRPr lang="en-CA" sz="34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intentional interference with contractual relations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. Consent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judgment.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 </a:t>
            </a:r>
            <a:endParaRPr lang="en-CA" sz="3400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7.</a:t>
            </a:r>
            <a:r>
              <a:rPr lang="en-US" sz="3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3400" b="1" i="1" dirty="0" err="1">
                <a:solidFill>
                  <a:srgbClr val="FFFF00"/>
                </a:solidFill>
                <a:latin typeface="+mn-lt"/>
              </a:rPr>
              <a:t>Evony</a:t>
            </a:r>
            <a:r>
              <a:rPr lang="en-CA" sz="3400" b="1" i="1" dirty="0">
                <a:solidFill>
                  <a:srgbClr val="FFFF00"/>
                </a:solidFill>
                <a:latin typeface="+mn-lt"/>
              </a:rPr>
              <a:t>, LLC et. al. v. </a:t>
            </a:r>
            <a:r>
              <a:rPr lang="en-CA" sz="3400" b="1" i="1" dirty="0" smtClean="0">
                <a:solidFill>
                  <a:srgbClr val="FFFF00"/>
                </a:solidFill>
                <a:latin typeface="+mn-lt"/>
              </a:rPr>
              <a:t>Holland</a:t>
            </a: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Default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judgment based on </a:t>
            </a:r>
            <a:r>
              <a:rPr lang="en-CA" sz="3400" dirty="0">
                <a:solidFill>
                  <a:srgbClr val="CCC1DA"/>
                </a:solidFill>
                <a:latin typeface="+mn-lt"/>
              </a:rPr>
              <a:t>copyright </a:t>
            </a: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infringement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(Copyright </a:t>
            </a:r>
            <a:r>
              <a:rPr lang="en-CA" sz="3400" dirty="0">
                <a:solidFill>
                  <a:srgbClr val="CCC1DA"/>
                </a:solidFill>
                <a:latin typeface="+mn-lt"/>
              </a:rPr>
              <a:t>Act &amp; DMCA), trademark &amp; trade </a:t>
            </a: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dress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infringements,</a:t>
            </a:r>
            <a:r>
              <a:rPr lang="en-CA" sz="3400" b="1" dirty="0" smtClean="0">
                <a:solidFill>
                  <a:srgbClr val="CCC1DA"/>
                </a:solidFill>
                <a:latin typeface="+mn-lt"/>
              </a:rPr>
              <a:t> </a:t>
            </a:r>
            <a:r>
              <a:rPr lang="en-US" sz="3400" dirty="0">
                <a:solidFill>
                  <a:srgbClr val="CCC1DA"/>
                </a:solidFill>
                <a:latin typeface="+mn-lt"/>
              </a:rPr>
              <a:t>tortious interference with </a:t>
            </a:r>
            <a:r>
              <a:rPr lang="en-US" sz="3400" dirty="0" smtClean="0">
                <a:solidFill>
                  <a:srgbClr val="CCC1DA"/>
                </a:solidFill>
                <a:latin typeface="+mn-lt"/>
              </a:rPr>
              <a:t>contractual</a:t>
            </a: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CCC1DA"/>
                </a:solidFill>
                <a:latin typeface="+mn-lt"/>
              </a:rPr>
              <a:t>relations</a:t>
            </a:r>
            <a:r>
              <a:rPr lang="en-US" sz="3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&amp; prospective </a:t>
            </a:r>
            <a:r>
              <a:rPr lang="en-US" sz="3400" dirty="0" smtClean="0">
                <a:solidFill>
                  <a:schemeClr val="bg1"/>
                </a:solidFill>
                <a:latin typeface="+mn-lt"/>
              </a:rPr>
              <a:t>economic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advantage.</a:t>
            </a:r>
          </a:p>
          <a:p>
            <a:pPr marL="0" lvl="0" indent="0">
              <a:buNone/>
            </a:pPr>
            <a:r>
              <a:rPr lang="en-US" sz="34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3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Footnotes 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- other cases not on-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point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8. 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Vernor 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v. Autodesk, Inc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Judgment for copyright infringement (non-game case).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9. 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Smallwood v. 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NCSOFT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EULA as defense in gaming addiction case not fully upheld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10. 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Hernandez v. Internet Gaming Entertainment, 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Ltd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Action by gamer against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gold farming company seeking to use </a:t>
            </a:r>
            <a:r>
              <a:rPr lang="en-CA" dirty="0" err="1" smtClean="0">
                <a:solidFill>
                  <a:schemeClr val="bg1"/>
                </a:solidFill>
                <a:latin typeface="+mn-lt"/>
              </a:rPr>
              <a:t>ToU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 &amp; EULA gold farming company must have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agreed to. Settled.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796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The Heretical Question…</a:t>
            </a:r>
            <a:endParaRPr lang="en-US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37969"/>
            <a:ext cx="8229600" cy="4788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  <a:latin typeface="Lucida Console"/>
                <a:cs typeface="Lucida Console"/>
              </a:rPr>
              <a:t>Are EULA’s &amp; </a:t>
            </a:r>
            <a:r>
              <a:rPr lang="en-US" sz="4800" dirty="0" err="1" smtClean="0">
                <a:solidFill>
                  <a:schemeClr val="bg1"/>
                </a:solidFill>
                <a:latin typeface="Lucida Console"/>
                <a:cs typeface="Lucida Console"/>
              </a:rPr>
              <a:t>ToS</a:t>
            </a:r>
            <a:r>
              <a:rPr lang="en-US" sz="4800" dirty="0" smtClean="0">
                <a:solidFill>
                  <a:schemeClr val="bg1"/>
                </a:solidFill>
                <a:latin typeface="Lucida Console"/>
                <a:cs typeface="Lucida Console"/>
              </a:rPr>
              <a:t>’ even necessary?</a:t>
            </a:r>
            <a:endParaRPr lang="en-US" sz="4800" dirty="0">
              <a:solidFill>
                <a:schemeClr val="bg1"/>
              </a:solidFill>
              <a:latin typeface="Lucida Console"/>
              <a:cs typeface="Lucida Console"/>
            </a:endParaRPr>
          </a:p>
        </p:txBody>
      </p:sp>
      <p:pic>
        <p:nvPicPr>
          <p:cNvPr id="4" name="Picture 3" descr="220px-Coolkidsfish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924" y="2337568"/>
            <a:ext cx="3532825" cy="35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1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92"/>
            <a:ext cx="8229600" cy="1016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5400" b="1" dirty="0" smtClean="0">
                <a:solidFill>
                  <a:srgbClr val="FFFF00"/>
                </a:solidFill>
                <a:latin typeface="+mn-lt"/>
                <a:cs typeface="Times New Roman"/>
              </a:rPr>
              <a:t>Unfairness?</a:t>
            </a:r>
            <a:endParaRPr lang="en-US" sz="54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58593"/>
            <a:ext cx="8686800" cy="539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1. Un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-contract like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uncertainty: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Termination clauses that aren’t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….</a:t>
            </a: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eg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 WoW EULA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“This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License Agreement is effective until terminated. You may terminate the License Agreement at any time by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permanently </a:t>
            </a:r>
            <a:r>
              <a:rPr lang="en-US" sz="2800" dirty="0">
                <a:solidFill>
                  <a:srgbClr val="E6B9B8"/>
                </a:solidFill>
                <a:latin typeface="+mn-lt"/>
              </a:rPr>
              <a:t>destroying all copies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of the Game in your possession or control; (ii) </a:t>
            </a:r>
            <a:r>
              <a:rPr lang="en-US" sz="2800" dirty="0">
                <a:solidFill>
                  <a:srgbClr val="E6B9B8"/>
                </a:solidFill>
                <a:latin typeface="+mn-lt"/>
              </a:rPr>
              <a:t>removing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the </a:t>
            </a:r>
            <a:r>
              <a:rPr lang="en-US" sz="2800" dirty="0">
                <a:solidFill>
                  <a:srgbClr val="E6B9B8"/>
                </a:solidFill>
                <a:latin typeface="+mn-lt"/>
              </a:rPr>
              <a:t>Game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Client from your hard drive;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and (iii)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notifying Blizzard of your intention to terminate this License Agreement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 Blizzard may terminate this Agreement at any time for any reason or no reason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Are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we party to hundreds of contracts (or more) we don’t use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1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43"/>
            <a:ext cx="8229600" cy="753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300" b="1" dirty="0" smtClean="0">
                <a:solidFill>
                  <a:srgbClr val="FFFF00"/>
                </a:solidFill>
                <a:latin typeface="+mn-lt"/>
                <a:cs typeface="Times New Roman"/>
              </a:rPr>
              <a:t>Unfairness? (</a:t>
            </a:r>
            <a:r>
              <a:rPr lang="en-US" sz="5300" b="1" dirty="0" err="1" smtClean="0">
                <a:solidFill>
                  <a:srgbClr val="FFFF00"/>
                </a:solidFill>
                <a:latin typeface="+mn-lt"/>
                <a:cs typeface="Times New Roman"/>
              </a:rPr>
              <a:t>con’d</a:t>
            </a:r>
            <a:r>
              <a:rPr lang="en-US" sz="5300" b="1" dirty="0" smtClean="0">
                <a:solidFill>
                  <a:srgbClr val="FFFF00"/>
                </a:solidFill>
                <a:latin typeface="+mn-lt"/>
                <a:cs typeface="Times New Roman"/>
              </a:rPr>
              <a:t>)</a:t>
            </a:r>
            <a:endParaRPr lang="en-US" sz="53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1919" y="932589"/>
            <a:ext cx="8631565" cy="529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2. Average Privacy Policy Reading Level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is that of a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College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Sophomore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while  Average U.S. Reading Level is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8</a:t>
            </a:r>
            <a:r>
              <a:rPr lang="en-US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Grade.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“Examination Of Privacy Policies Shows A Few Troubling 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Trends”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+mn-lt"/>
                <a:hlinkClick r:id="rId2"/>
              </a:rPr>
              <a:t>http</a:t>
            </a:r>
            <a:r>
              <a:rPr lang="en-US" sz="1600" dirty="0">
                <a:solidFill>
                  <a:srgbClr val="FFFFFF"/>
                </a:solidFill>
                <a:latin typeface="+mn-lt"/>
                <a:hlinkClick r:id="rId2"/>
              </a:rPr>
              <a:t>://techcrunch.com/2011/11/30/examination-of-privacy-policies-shows-a-few-troubling-trends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hlinkClick r:id="rId2"/>
              </a:rPr>
              <a:t>/</a:t>
            </a:r>
            <a:endParaRPr lang="en-US" sz="1600" b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3.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“Microsoft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Attacks Google on Gmail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Privacy”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| NY Times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“The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ads will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showcase research that shows most people don’t know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that Web e-mail providers like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Google scan the contents of their e-mail messages to deliver personalized ads to them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— and when they do find out, they don’t like it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http://bits.blogs.nytimes.com/2013/02/06/microsoft-attacks-google-on-gmail-privacy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/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“Terms of Service: Didn’t Read” (website)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I have read and agree to the Terms” is the biggest lie on the web.  We aim to fix that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.” 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hlinkClick r:id="rId4"/>
              </a:rPr>
              <a:t>http</a:t>
            </a:r>
            <a:r>
              <a:rPr lang="en-US" sz="1600" dirty="0">
                <a:solidFill>
                  <a:srgbClr val="0000FF"/>
                </a:solidFill>
                <a:latin typeface="+mn-lt"/>
                <a:hlinkClick r:id="rId4"/>
              </a:rPr>
              <a:t>://tos-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hlinkClick r:id="rId4"/>
              </a:rPr>
              <a:t>dr.info</a:t>
            </a:r>
            <a:endParaRPr lang="en-US" sz="1600" dirty="0" smtClean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7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31"/>
            <a:ext cx="82296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   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Post</a:t>
            </a:r>
            <a:r>
              <a:rPr lang="en-US" sz="4400" b="1" dirty="0">
                <a:solidFill>
                  <a:srgbClr val="FFFF00"/>
                </a:solidFill>
                <a:latin typeface="+mn-lt"/>
              </a:rPr>
              <a:t>-Structuralism (</a:t>
            </a:r>
            <a:r>
              <a:rPr lang="en-US" sz="4400" b="1" dirty="0" err="1">
                <a:solidFill>
                  <a:srgbClr val="FFFF00"/>
                </a:solidFill>
                <a:latin typeface="+mn-lt"/>
              </a:rPr>
              <a:t>con’d</a:t>
            </a:r>
            <a:r>
              <a:rPr lang="en-US" sz="4400" b="1" dirty="0">
                <a:solidFill>
                  <a:srgbClr val="FFFF00"/>
                </a:solidFill>
                <a:latin typeface="+mn-lt"/>
              </a:rPr>
              <a:t>)</a:t>
            </a:r>
            <a:endParaRPr lang="en-US" sz="4400" dirty="0">
              <a:latin typeface="+mn-lt"/>
            </a:endParaRPr>
          </a:p>
        </p:txBody>
      </p:sp>
      <p:pic>
        <p:nvPicPr>
          <p:cNvPr id="4" name="Content Placeholder 3" descr="Screen Shot 2014-10-15 at 9.32.07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" r="-116"/>
          <a:stretch/>
        </p:blipFill>
        <p:spPr>
          <a:xfrm>
            <a:off x="1155744" y="1108131"/>
            <a:ext cx="6894103" cy="4792484"/>
          </a:xfrm>
        </p:spPr>
      </p:pic>
    </p:spTree>
    <p:extLst>
      <p:ext uri="{BB962C8B-B14F-4D97-AF65-F5344CB8AC3E}">
        <p14:creationId xmlns:p14="http://schemas.microsoft.com/office/powerpoint/2010/main" val="1796483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42"/>
            <a:ext cx="9144000" cy="1016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</a:t>
            </a:r>
            <a:r>
              <a:rPr lang="en-US" sz="4800" b="1" dirty="0" smtClean="0">
                <a:solidFill>
                  <a:srgbClr val="FFFF00"/>
                </a:solidFill>
                <a:latin typeface="Apple Chancery"/>
                <a:cs typeface="Apple Chancery"/>
              </a:rPr>
              <a:t>The Common Law explains itself</a:t>
            </a:r>
            <a:endParaRPr lang="en-US" sz="4800" b="1" dirty="0">
              <a:solidFill>
                <a:srgbClr val="FFFF00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3395" y="1043742"/>
            <a:ext cx="9000605" cy="46823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“Every expression of a common intention arrived at by the parties is ultimately reducible to question and answer.” Anson, Principles of the English Law of Contract, 2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., p.15 (1882).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Common Law is ‘concerned not with the presence of an inward and mental assent but with its outward and visible signs.” Cheshire and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Fifoot’s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Law of Contract, 9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P.26 (1976).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…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not much comfort…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  …when there is an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  obvious issue?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4" name="Content Placeholder 3" descr="300px-London-Inns-of-Cour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225" y="3600295"/>
            <a:ext cx="3219156" cy="25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27"/>
            <a:ext cx="8229600" cy="79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sz="5300" b="1" dirty="0" smtClean="0">
                <a:solidFill>
                  <a:srgbClr val="FFFF00"/>
                </a:solidFill>
                <a:latin typeface="+mn-lt"/>
                <a:cs typeface="Times New Roman"/>
              </a:rPr>
              <a:t>Roads to explore…</a:t>
            </a:r>
            <a:endParaRPr lang="en-US" sz="53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51389"/>
            <a:ext cx="9144000" cy="543511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To Re-ask the question: 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Are consumer contracts/license agreements redundant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&amp;/or unnecessary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?</a:t>
            </a:r>
          </a:p>
          <a:p>
            <a:r>
              <a:rPr lang="en-US" sz="2800" b="1" dirty="0" smtClean="0">
                <a:solidFill>
                  <a:srgbClr val="CCFFCC"/>
                </a:solidFill>
                <a:latin typeface="+mn-lt"/>
              </a:rPr>
              <a:t>If EULA’s, </a:t>
            </a:r>
            <a:r>
              <a:rPr lang="en-US" sz="2800" b="1" dirty="0" err="1" smtClean="0">
                <a:solidFill>
                  <a:srgbClr val="CCFFCC"/>
                </a:solidFill>
                <a:latin typeface="+mn-lt"/>
              </a:rPr>
              <a:t>ToS</a:t>
            </a:r>
            <a:r>
              <a:rPr lang="en-US" sz="2800" b="1" dirty="0" smtClean="0">
                <a:solidFill>
                  <a:srgbClr val="CCFFCC"/>
                </a:solidFill>
                <a:latin typeface="+mn-lt"/>
              </a:rPr>
              <a:t>, &amp; (non) Privacy Agreements disappeared suddenly would the gaps be filled by: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+mn-lt"/>
              </a:rPr>
              <a:t>          </a:t>
            </a:r>
            <a:r>
              <a:rPr lang="en-US" sz="2800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+mn-lt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* Copyright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                 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* Competition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-antitrust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law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                   * Privacy law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                   * Consumer protection laws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                   * International law/treaties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                   * Legislation &amp; regulation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: “Peer Progress and Regulation 2.0”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Nick Grossman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on principles of regulation in the digital networked 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60066"/>
                </a:solidFill>
                <a:latin typeface="+mn-lt"/>
                <a:hlinkClick r:id="rId2"/>
              </a:rPr>
              <a:t>https://citp.princeton.edu/event/grossman</a:t>
            </a:r>
            <a:r>
              <a:rPr lang="en-US" sz="1600" dirty="0" smtClean="0">
                <a:solidFill>
                  <a:srgbClr val="660066"/>
                </a:solidFill>
                <a:latin typeface="+mn-lt"/>
                <a:hlinkClick r:id="rId2"/>
              </a:rPr>
              <a:t>/</a:t>
            </a:r>
            <a:r>
              <a:rPr lang="en-US" sz="16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(video)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60066"/>
                </a:solidFill>
                <a:latin typeface="+mn-lt"/>
                <a:hlinkClick r:id="rId3"/>
              </a:rPr>
              <a:t>http://www.avc.com/a_vc/2013/02/peer-progress-and-regulation-20.</a:t>
            </a:r>
            <a:r>
              <a:rPr lang="en-US" sz="1600" dirty="0" smtClean="0">
                <a:solidFill>
                  <a:srgbClr val="660066"/>
                </a:solidFill>
                <a:latin typeface="+mn-lt"/>
                <a:hlinkClick r:id="rId3"/>
              </a:rPr>
              <a:t>html</a:t>
            </a:r>
            <a:r>
              <a:rPr lang="en-US" sz="16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(slides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660066"/>
              </a:solidFill>
            </a:endParaRPr>
          </a:p>
          <a:p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4395" y="2893729"/>
            <a:ext cx="972673" cy="15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779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Other Alternatives </a:t>
            </a:r>
            <a:endParaRPr lang="en-US" sz="44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897794"/>
            <a:ext cx="9144000" cy="51937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Market uprising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e.g. </a:t>
            </a:r>
            <a:r>
              <a:rPr lang="en-US" sz="3200" dirty="0" smtClean="0">
                <a:solidFill>
                  <a:srgbClr val="E6B9B8"/>
                </a:solidFill>
                <a:latin typeface="+mn-lt"/>
              </a:rPr>
              <a:t>“</a:t>
            </a:r>
            <a:r>
              <a:rPr lang="en-US" sz="3200" b="1" dirty="0" smtClean="0">
                <a:solidFill>
                  <a:srgbClr val="E6B9B8"/>
                </a:solidFill>
                <a:latin typeface="+mn-lt"/>
              </a:rPr>
              <a:t>Instagram’s </a:t>
            </a:r>
            <a:r>
              <a:rPr lang="en-US" sz="3200" b="1" dirty="0">
                <a:solidFill>
                  <a:srgbClr val="E6B9B8"/>
                </a:solidFill>
                <a:latin typeface="+mn-lt"/>
              </a:rPr>
              <a:t>revised terms of use: Will the Facebook generation fight </a:t>
            </a:r>
            <a:r>
              <a:rPr lang="en-US" sz="3200" b="1" dirty="0" smtClean="0">
                <a:solidFill>
                  <a:srgbClr val="E6B9B8"/>
                </a:solidFill>
                <a:latin typeface="+mn-lt"/>
              </a:rPr>
              <a:t> back?”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://www.lexology.com/library/detail.aspx?g=d3ce96bc-2b40-4c0c-8a36-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c855e6f2207e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US" sz="3200" b="1" dirty="0" smtClean="0">
                <a:solidFill>
                  <a:srgbClr val="C6D9F1"/>
                </a:solidFill>
                <a:latin typeface="+mn-lt"/>
              </a:rPr>
              <a:t>Technology (DRM+)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e.g.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“Examining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Sony's Internet-free method for blocking used game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sales”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“…patent application…outlines a content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protection system that would use small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RFID chips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embedded on game discs to </a:t>
            </a:r>
            <a:r>
              <a:rPr lang="en-US" sz="2800" dirty="0">
                <a:solidFill>
                  <a:srgbClr val="C4BD97"/>
                </a:solidFill>
                <a:latin typeface="+mn-lt"/>
              </a:rPr>
              <a:t>prevent used games from being played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on its systems, all without requiring an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online connection.”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://arstechnica.com/gaming/2013/01/examining-sonys-internet-free-method-for-blocking-used-game-sales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/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4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4"/>
            <a:ext cx="8229600" cy="85686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The </a:t>
            </a:r>
            <a:r>
              <a:rPr lang="en-US" sz="4400" b="1" dirty="0">
                <a:solidFill>
                  <a:srgbClr val="FFFF00"/>
                </a:solidFill>
                <a:latin typeface="+mn-lt"/>
                <a:cs typeface="Times New Roman"/>
              </a:rPr>
              <a:t>F</a:t>
            </a:r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uture?</a:t>
            </a:r>
            <a:endParaRPr lang="en-US" sz="44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941589"/>
            <a:ext cx="9144000" cy="5165609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The privacy policy required by this section shall be 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no more than 100 words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and shall be written in clear and concise language at no greater than an eighth grade reading level. The privacy policy shall include a statement indicating whether the personally identifiable information may be sold or shared with others, and if line so, how and with whom the information may be shared.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”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Context: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Act amends Section 22575 of the Business and Professions Code, which requires that an operator of a commercial Web site or online service operators collecting personal information about consumers to make its privacy policy available.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CCFFCC"/>
                </a:solidFill>
                <a:latin typeface="+mn-lt"/>
              </a:rPr>
              <a:t>California </a:t>
            </a:r>
            <a:r>
              <a:rPr lang="en-US" b="1" dirty="0">
                <a:solidFill>
                  <a:srgbClr val="CCFFCC"/>
                </a:solidFill>
                <a:latin typeface="+mn-lt"/>
              </a:rPr>
              <a:t>BILL No. 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242; Assembly </a:t>
            </a:r>
            <a:r>
              <a:rPr lang="en-US" b="1" dirty="0">
                <a:solidFill>
                  <a:srgbClr val="CCFFCC"/>
                </a:solidFill>
                <a:latin typeface="+mn-lt"/>
              </a:rPr>
              <a:t>Member 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Ed </a:t>
            </a:r>
            <a:r>
              <a:rPr lang="en-US" b="1" dirty="0" err="1" smtClean="0">
                <a:solidFill>
                  <a:srgbClr val="CCFFCC"/>
                </a:solidFill>
                <a:latin typeface="+mn-lt"/>
              </a:rPr>
              <a:t>Chau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 -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February </a:t>
            </a:r>
            <a:r>
              <a:rPr lang="en-US" dirty="0">
                <a:solidFill>
                  <a:srgbClr val="CCFFCC"/>
                </a:solidFill>
                <a:latin typeface="+mn-lt"/>
              </a:rPr>
              <a:t>6, 2013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(BILL No. 242 was 336 words per </a:t>
            </a:r>
            <a:r>
              <a:rPr lang="en-US" dirty="0" err="1" smtClean="0">
                <a:solidFill>
                  <a:srgbClr val="CCFFCC"/>
                </a:solidFill>
                <a:latin typeface="+mn-lt"/>
              </a:rPr>
              <a:t>Techdirt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) </a:t>
            </a:r>
            <a:r>
              <a:rPr lang="en-US" sz="1700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700" dirty="0">
                <a:solidFill>
                  <a:schemeClr val="bg1"/>
                </a:solidFill>
                <a:latin typeface="+mn-lt"/>
                <a:hlinkClick r:id="rId2"/>
              </a:rPr>
              <a:t>://www.leginfo.ca.gov/pub/13-14/bill/asm/ab_0201-0250/</a:t>
            </a:r>
            <a:r>
              <a:rPr lang="en-US" sz="1700" dirty="0" smtClean="0">
                <a:solidFill>
                  <a:schemeClr val="bg1"/>
                </a:solidFill>
                <a:latin typeface="+mn-lt"/>
                <a:hlinkClick r:id="rId2"/>
              </a:rPr>
              <a:t>ab_242_bill_20130206_introduced.pdf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9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50"/>
            <a:ext cx="8229600" cy="1016000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FF00"/>
                </a:solidFill>
                <a:latin typeface="+mn-lt"/>
                <a:cs typeface="Times New Roman"/>
              </a:rPr>
              <a:t>Further Reading</a:t>
            </a:r>
            <a:endParaRPr lang="en-US" sz="49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5820" y="1067751"/>
            <a:ext cx="8898179" cy="51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1.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“Empirical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studies on software notices to inform policy makers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and usability designers”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Jens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Grossklags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Nathan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Good (University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of California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Berkeley, 2007)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“Abstract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We evaluate the usability of End User License Agreements (EULAs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 of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popular consumer programs. Results from an empirical evaluation of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50 popular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programs show the lack of accessibility and readability of notices.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Our data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from a recent study with 64 users involved in installation tasks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confirms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public perception that notice to and consent by the user is not achieved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2"/>
              </a:rPr>
              <a:t>http://people.ischool.berkeley.edu/~jensg/research/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usec.html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“Examination </a:t>
            </a:r>
            <a:r>
              <a:rPr lang="en-US" b="1" dirty="0">
                <a:solidFill>
                  <a:srgbClr val="C6D9F1"/>
                </a:solidFill>
                <a:latin typeface="+mn-lt"/>
              </a:rPr>
              <a:t>Of Privacy Policies Shows A Few Troubling 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Trends”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(2011)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3"/>
              </a:rPr>
              <a:t>http://techcrunch.com/2011/11/30/examination-of-privacy-policies-shows-a-few-troubling-trends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2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0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4900" b="1" dirty="0" smtClean="0">
                <a:solidFill>
                  <a:srgbClr val="FFFF00"/>
                </a:solidFill>
                <a:latin typeface="+mn-lt"/>
                <a:cs typeface="Times New Roman"/>
              </a:rPr>
              <a:t>Further Reading 2</a:t>
            </a:r>
            <a:endParaRPr lang="en-US" sz="49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4851" y="890866"/>
            <a:ext cx="8939150" cy="493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“Intellectual Property and 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Shrinkwrap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Licenses”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Mark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Lemley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(1995)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http://papers.ssrn.com/sol3/papers.cfm?abstract_id=2126845#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#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“</a:t>
            </a:r>
            <a:r>
              <a:rPr lang="en-US" b="1" dirty="0">
                <a:solidFill>
                  <a:srgbClr val="C6D9F1"/>
                </a:solidFill>
                <a:latin typeface="+mn-lt"/>
              </a:rPr>
              <a:t>Terms Of Service, Terms Of Play In Children’s Online </a:t>
            </a:r>
            <a:endParaRPr lang="en-US" b="1" dirty="0" smtClean="0">
              <a:solidFill>
                <a:srgbClr val="C6D9F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6D9F1"/>
                </a:solidFill>
                <a:latin typeface="+mn-lt"/>
              </a:rPr>
              <a:t>Gaming</a:t>
            </a:r>
            <a:r>
              <a:rPr lang="en-US" b="1" dirty="0">
                <a:solidFill>
                  <a:srgbClr val="C6D9F1"/>
                </a:solidFill>
                <a:latin typeface="+mn-lt"/>
              </a:rPr>
              <a:t>”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Sara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Grimes (2007)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http://www.academia.edu/183319/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Terms_Of_Service_Terms_Of_Play_In_Childrens_Online_Gaming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“Confess </a:t>
            </a:r>
            <a:r>
              <a:rPr lang="en-US" b="1" dirty="0">
                <a:solidFill>
                  <a:srgbClr val="C6D9F1"/>
                </a:solidFill>
                <a:latin typeface="+mn-lt"/>
              </a:rPr>
              <a:t>and protest against the </a:t>
            </a:r>
            <a:r>
              <a:rPr lang="en-US" b="1" u="sng" dirty="0">
                <a:solidFill>
                  <a:srgbClr val="C6D9F1"/>
                </a:solidFill>
                <a:latin typeface="+mn-lt"/>
              </a:rPr>
              <a:t>Biggest Lie</a:t>
            </a:r>
            <a:r>
              <a:rPr lang="en-US" b="1" u="sng" dirty="0" smtClean="0">
                <a:solidFill>
                  <a:srgbClr val="C6D9F1"/>
                </a:solidFill>
                <a:latin typeface="+mn-lt"/>
              </a:rPr>
              <a:t>!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”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4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www.biggestlie.com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“The Cost </a:t>
            </a:r>
            <a:r>
              <a:rPr lang="en-US" b="1" dirty="0">
                <a:solidFill>
                  <a:srgbClr val="C6D9F1"/>
                </a:solidFill>
                <a:latin typeface="+mn-lt"/>
              </a:rPr>
              <a:t>of Reading Privacy </a:t>
            </a:r>
            <a:r>
              <a:rPr lang="en-US" b="1" dirty="0" smtClean="0">
                <a:solidFill>
                  <a:srgbClr val="C6D9F1"/>
                </a:solidFill>
                <a:latin typeface="+mn-lt"/>
              </a:rPr>
              <a:t>Policies”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McDonald, L.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Cranor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4 ISJLP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543 (2008-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2009)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5"/>
              </a:rPr>
              <a:t>://lorrie.cranor.org/pubs/readingPolicyCost-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authorDraft.pdf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b="1" dirty="0">
              <a:latin typeface="+mn-lt"/>
            </a:endParaRPr>
          </a:p>
          <a:p>
            <a:pPr marL="0" indent="0">
              <a:buNone/>
            </a:pPr>
            <a:endParaRPr lang="en-US" sz="2000" b="1" dirty="0" smtClean="0">
              <a:latin typeface="+mn-lt"/>
            </a:endParaRPr>
          </a:p>
          <a:p>
            <a:pPr marL="0" indent="0">
              <a:buNone/>
            </a:pPr>
            <a:endParaRPr lang="en-US" sz="2000" b="1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79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90"/>
            <a:ext cx="8229600" cy="907906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FF00"/>
                </a:solidFill>
                <a:latin typeface="+mn-lt"/>
                <a:cs typeface="Times New Roman"/>
              </a:rPr>
              <a:t>Further </a:t>
            </a:r>
            <a:r>
              <a:rPr lang="en-US" sz="4900" b="1" dirty="0">
                <a:solidFill>
                  <a:srgbClr val="FFFF00"/>
                </a:solidFill>
                <a:latin typeface="+mn-lt"/>
                <a:cs typeface="Times New Roman"/>
              </a:rPr>
              <a:t>Reading </a:t>
            </a:r>
            <a:r>
              <a:rPr lang="en-US" sz="4900" b="1" dirty="0" smtClean="0">
                <a:solidFill>
                  <a:srgbClr val="FFFF00"/>
                </a:solidFill>
                <a:latin typeface="+mn-lt"/>
                <a:cs typeface="Times New Roman"/>
              </a:rPr>
              <a:t>3</a:t>
            </a:r>
            <a:endParaRPr lang="en-US" sz="49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565" y="997097"/>
            <a:ext cx="9013435" cy="5044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“Re-Mediating Research </a:t>
            </a: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Rthics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: End-User License Agreements in Online Games”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Florence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Chee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Nicholas Taylor, and Suzanne de Castell 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2012)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http://www.academia.edu/2976765/Re-Mediating_Research_Ethics_End-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User_License_Agreements_in_Online_Games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8. </a:t>
            </a:r>
            <a:r>
              <a:rPr lang="en-US" sz="2000" b="1" dirty="0">
                <a:solidFill>
                  <a:srgbClr val="C6D9F1"/>
                </a:solidFill>
                <a:latin typeface="+mn-lt"/>
              </a:rPr>
              <a:t>“CLICK AND COPY: BREACH OF ONLINE </a:t>
            </a:r>
            <a:r>
              <a:rPr lang="en-US" sz="2000" b="1" dirty="0" smtClean="0">
                <a:solidFill>
                  <a:srgbClr val="C6D9F1"/>
                </a:solidFill>
                <a:latin typeface="+mn-lt"/>
              </a:rPr>
              <a:t>LICENCE AGREEMENTS </a:t>
            </a:r>
            <a:r>
              <a:rPr lang="en-US" sz="2000" b="1" dirty="0">
                <a:solidFill>
                  <a:srgbClr val="C6D9F1"/>
                </a:solidFill>
                <a:latin typeface="+mn-lt"/>
              </a:rPr>
              <a:t>AND COPYRIGHT INFRINGEMENT”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Richard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Stobbe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(2012) 28 C.I.P.R. 227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http://www.ipblog.ca/wp-content/uploads/2013/01/cipr-28-2-click-and-copy-breach-of-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online-license-agreements-and-copyright-infringement-c1380000.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PDF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9.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“Top EULA Gotchas: Website Fine-Print Hall of Shame”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2012)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4"/>
              </a:rPr>
              <a:t>http://www.pcworld.com/article/249396/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top_eula_gotchas_website_fine_print_hall_of_shame.html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10. </a:t>
            </a:r>
            <a:r>
              <a:rPr lang="en-US" sz="2000" b="1" dirty="0" smtClean="0">
                <a:solidFill>
                  <a:srgbClr val="C6D9F1"/>
                </a:solidFill>
                <a:latin typeface="+mn-lt"/>
              </a:rPr>
              <a:t>“Living and Dying in a Virtual World: Estate Planning or Digital Assets”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; Greg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Lastowka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&amp; Trisha Hall 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2013)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5"/>
              </a:rPr>
              <a:t>http://lastowka.rutgers.edu/files/2013/10/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Lastowka.pdf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11. </a:t>
            </a:r>
            <a:r>
              <a:rPr lang="en-US" sz="2000" b="1" dirty="0" smtClean="0">
                <a:solidFill>
                  <a:srgbClr val="C6D9F1"/>
                </a:solidFill>
                <a:latin typeface="+mn-lt"/>
              </a:rPr>
              <a:t>“Face value: digging through Google’s clumsy new terms of service”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(2013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1700" dirty="0">
                <a:solidFill>
                  <a:schemeClr val="bg1"/>
                </a:solidFill>
                <a:latin typeface="+mn-lt"/>
                <a:hlinkClick r:id="rId6"/>
              </a:rPr>
              <a:t>http://www.theverge.com/2013/10/17/4845828/digging-through-new-google-terms-of-</a:t>
            </a:r>
            <a:r>
              <a:rPr lang="en-US" sz="1700" dirty="0" smtClean="0">
                <a:solidFill>
                  <a:schemeClr val="bg1"/>
                </a:solidFill>
                <a:latin typeface="+mn-lt"/>
                <a:hlinkClick r:id="rId6"/>
              </a:rPr>
              <a:t>service</a:t>
            </a:r>
            <a:endParaRPr lang="en-US" sz="17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9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6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One last thought on contracts</a:t>
            </a:r>
            <a:br>
              <a:rPr lang="en-US" b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latin typeface="+mn-lt"/>
              </a:rPr>
              <a:t>as restraints…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 descr="Screen Shot 2014-10-15 at 1.59.33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" r="-270"/>
          <a:stretch/>
        </p:blipFill>
        <p:spPr>
          <a:xfrm>
            <a:off x="2286000" y="1049338"/>
            <a:ext cx="4572000" cy="4440237"/>
          </a:xfrm>
        </p:spPr>
      </p:pic>
      <p:sp>
        <p:nvSpPr>
          <p:cNvPr id="5" name="Rectangle 4"/>
          <p:cNvSpPr/>
          <p:nvPr/>
        </p:nvSpPr>
        <p:spPr>
          <a:xfrm>
            <a:off x="457200" y="5527872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http://www.law.berkeley.edu/files/Lobel_Orly_IPSC_paper_2014.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95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975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Silicon Valley, Boston &amp;</a:t>
            </a:r>
            <a:br>
              <a:rPr lang="en-US" sz="44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Restrictive Covenants</a:t>
            </a:r>
            <a:endParaRPr lang="en-US" sz="4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 descr="300px-Stanford_Campus_Aerial_Photo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" r="-227"/>
          <a:stretch/>
        </p:blipFill>
        <p:spPr>
          <a:xfrm>
            <a:off x="161362" y="2052902"/>
            <a:ext cx="4342252" cy="3242020"/>
          </a:xfrm>
        </p:spPr>
      </p:pic>
      <p:pic>
        <p:nvPicPr>
          <p:cNvPr id="5" name="Picture 4" descr="220px-MIT_Main_Campus_Ae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383" y="2052902"/>
            <a:ext cx="4322694" cy="32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9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71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The </a:t>
            </a:r>
            <a:r>
              <a:rPr lang="en-US" sz="4400" b="1" dirty="0">
                <a:solidFill>
                  <a:srgbClr val="FFFF00"/>
                </a:solidFill>
                <a:latin typeface="+mn-lt"/>
                <a:cs typeface="Times New Roman"/>
              </a:rPr>
              <a:t>Post IP </a:t>
            </a:r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World Considered</a:t>
            </a:r>
            <a:endParaRPr lang="en-US" sz="44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55078"/>
            <a:ext cx="5016500" cy="547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Two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vastly different 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versions: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Post IP World A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=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Contracts that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super-cede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rendering IP all but irrelevant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{where we are?}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Post IP World B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=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ser Rights +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standard formatted, treaty based and/or consumer protected minimalist contracts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{where we are not}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350px-Schroedingers_cat_film.svg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359" y="1410066"/>
            <a:ext cx="2951403" cy="1974005"/>
          </a:xfrm>
        </p:spPr>
      </p:pic>
      <p:pic>
        <p:nvPicPr>
          <p:cNvPr id="7" name="Picture 6" descr="Multiverse_-_level_II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21" y="3384071"/>
            <a:ext cx="3044341" cy="24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16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Conversations with (Dr.) Kim (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Voll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)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 descr="Screen Shot 2014-10-13 at 8.16.31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" r="-124" b="2945"/>
          <a:stretch/>
        </p:blipFill>
        <p:spPr>
          <a:xfrm>
            <a:off x="457200" y="1016000"/>
            <a:ext cx="8080168" cy="4582956"/>
          </a:xfrm>
        </p:spPr>
      </p:pic>
      <p:sp>
        <p:nvSpPr>
          <p:cNvPr id="5" name="Rectangle 4"/>
          <p:cNvSpPr/>
          <p:nvPr/>
        </p:nvSpPr>
        <p:spPr>
          <a:xfrm>
            <a:off x="457200" y="5651370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http://www.theguardian.com/technology/2014/apr/24/the-identity-paradox-why-game-characters-are-not-but-should-</a:t>
            </a:r>
            <a:r>
              <a:rPr lang="en-US" sz="1200" dirty="0" smtClean="0">
                <a:hlinkClick r:id="rId3"/>
              </a:rPr>
              <a:t>be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8716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65"/>
            <a:ext cx="8229600" cy="1016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NEXT TIME….</a:t>
            </a:r>
            <a:endParaRPr lang="en-US" sz="48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80999"/>
            <a:ext cx="8686800" cy="444513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FROM WHEELBARROWS TO HOLODECKS: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“CONNECTING” LIVING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ROOMS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…THINGS…MOBILE DEVICES…EACH OTHER…AND WAY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BEYOND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…ON THE LEGAL IMPLICATIONS OF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CONVERGEANCE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…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 descr="stream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65" y="3717636"/>
            <a:ext cx="2559300" cy="200849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"/>
          <a:stretch/>
        </p:blipFill>
        <p:spPr>
          <a:xfrm>
            <a:off x="2743665" y="3717636"/>
            <a:ext cx="2993853" cy="2257450"/>
          </a:xfrm>
          <a:prstGeom prst="rect">
            <a:avLst/>
          </a:prstGeom>
        </p:spPr>
      </p:pic>
      <p:pic>
        <p:nvPicPr>
          <p:cNvPr id="9" name="Content Placeholder 5" descr="file00028397254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877" y="3717636"/>
            <a:ext cx="3174627" cy="23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Times New Roman"/>
              </a:rPr>
            </a:br>
            <a:r>
              <a:rPr lang="en-US" sz="4400" b="1" dirty="0" smtClean="0">
                <a:solidFill>
                  <a:schemeClr val="bg1"/>
                </a:solidFill>
                <a:latin typeface="+mn-lt"/>
                <a:cs typeface="Times New Roman"/>
              </a:rPr>
              <a:t>In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Times New Roman"/>
              </a:rPr>
              <a:t>anticipation</a:t>
            </a:r>
            <a:r>
              <a:rPr lang="en-US" sz="4400" b="1" dirty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Times New Roman"/>
              </a:rPr>
              <a:t>(1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  <a:cs typeface="Times New Roman"/>
              </a:rPr>
              <a:t>)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cs typeface="Times New Roman"/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br>
              <a:rPr lang="en-US" sz="4400" b="1" dirty="0" smtClean="0">
                <a:solidFill>
                  <a:srgbClr val="FF0000"/>
                </a:solidFill>
                <a:latin typeface="+mn-lt"/>
                <a:cs typeface="Times New Roman"/>
              </a:rPr>
            </a:br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Consider the Question</a:t>
            </a:r>
            <a:r>
              <a:rPr lang="en-US" sz="4400" b="1" dirty="0">
                <a:solidFill>
                  <a:srgbClr val="FFFF00"/>
                </a:solidFill>
                <a:latin typeface="+mn-lt"/>
                <a:cs typeface="Times New Roman"/>
              </a:rPr>
              <a:t/>
            </a:r>
            <a:br>
              <a:rPr lang="en-US" sz="4400" b="1" dirty="0">
                <a:solidFill>
                  <a:srgbClr val="FFFF00"/>
                </a:solidFill>
                <a:latin typeface="+mn-lt"/>
                <a:cs typeface="Times New Roman"/>
              </a:rPr>
            </a:br>
            <a:endParaRPr lang="en-US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WHY DOES LAW SEEM  TO RESPOND SO SLOWLY TO TECHNOLOGICAL CHANGE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?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044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37949"/>
            <a:ext cx="8686800" cy="5510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“</a:t>
            </a:r>
            <a:r>
              <a:rPr lang="en-US" sz="3600" b="1" dirty="0">
                <a:solidFill>
                  <a:schemeClr val="bg1"/>
                </a:solidFill>
                <a:latin typeface="Lucida Console" panose="020B0609040504020204" pitchFamily="49" charset="0"/>
              </a:rPr>
              <a:t>When Does Technology Change Enough That the Law Should Too?</a:t>
            </a:r>
            <a:endParaRPr lang="en-US" sz="36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Today's </a:t>
            </a:r>
            <a:r>
              <a:rPr lang="en-US" dirty="0">
                <a:solidFill>
                  <a:schemeClr val="bg1"/>
                </a:solidFill>
              </a:rPr>
              <a:t>lower court ruling deferred to the Supreme Court's 1979 decision, </a:t>
            </a:r>
            <a:r>
              <a:rPr lang="en-US" i="1" dirty="0">
                <a:solidFill>
                  <a:schemeClr val="bg1"/>
                </a:solidFill>
              </a:rPr>
              <a:t>Smith v. Maryland</a:t>
            </a:r>
            <a:r>
              <a:rPr lang="en-US" dirty="0">
                <a:solidFill>
                  <a:schemeClr val="bg1"/>
                </a:solidFill>
              </a:rPr>
              <a:t>. Should that case still matter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REBECCA J. ROSEN</a:t>
            </a:r>
            <a:endParaRPr lang="en-US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DEC </a:t>
            </a:r>
            <a:r>
              <a:rPr lang="en-US" sz="2000" dirty="0">
                <a:solidFill>
                  <a:schemeClr val="bg1"/>
                </a:solidFill>
                <a:latin typeface="Lucida Console" panose="020B0609040504020204" pitchFamily="49" charset="0"/>
              </a:rPr>
              <a:t>27 2013, 5:39 PM 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ET”</a:t>
            </a:r>
            <a:endParaRPr lang="en-US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FF0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  <a:latin typeface="Lucida Console"/>
                <a:cs typeface="Lucida Console"/>
              </a:rPr>
              <a:t>“The Atlantic” on the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  <a:latin typeface="Lucida Console"/>
                <a:cs typeface="Lucida Console"/>
              </a:rPr>
              <a:t>constitutionality of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  <a:latin typeface="Lucida Console"/>
                <a:cs typeface="Lucida Console"/>
              </a:rPr>
              <a:t>NSA surveillance</a:t>
            </a:r>
            <a:endParaRPr lang="en-US" sz="3200" dirty="0">
              <a:solidFill>
                <a:srgbClr val="FFFF00"/>
              </a:solidFill>
              <a:latin typeface="Lucida Console"/>
              <a:cs typeface="Lucida Console"/>
            </a:endParaRPr>
          </a:p>
        </p:txBody>
      </p:sp>
      <p:pic>
        <p:nvPicPr>
          <p:cNvPr id="4" name="Content Placeholder 3" descr="220px-HAL90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6" t="-1519" r="-73"/>
          <a:stretch/>
        </p:blipFill>
        <p:spPr>
          <a:xfrm>
            <a:off x="6142253" y="3753671"/>
            <a:ext cx="2287541" cy="2310264"/>
          </a:xfrm>
          <a:prstGeom prst="rect">
            <a:avLst/>
          </a:prstGeom>
        </p:spPr>
      </p:pic>
      <p:pic>
        <p:nvPicPr>
          <p:cNvPr id="5" name="Content Placeholder 3" descr="385px-Battle_Hymn_of_the_Republic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"/>
          <a:stretch/>
        </p:blipFill>
        <p:spPr>
          <a:xfrm>
            <a:off x="6414045" y="2846163"/>
            <a:ext cx="2015749" cy="7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5464" y="320693"/>
            <a:ext cx="8836032" cy="55627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8400" b="1" dirty="0" smtClean="0">
                <a:solidFill>
                  <a:srgbClr val="FFFFFF"/>
                </a:solidFill>
                <a:latin typeface="Lucida Console"/>
                <a:cs typeface="Lucida Console"/>
              </a:rPr>
              <a:t>In the coming of the Digital world </a:t>
            </a:r>
          </a:p>
          <a:p>
            <a:pPr marL="0" indent="0">
              <a:buNone/>
            </a:pPr>
            <a:r>
              <a:rPr lang="en-US" sz="8400" b="1" dirty="0" smtClean="0">
                <a:solidFill>
                  <a:srgbClr val="FFFFFF"/>
                </a:solidFill>
                <a:latin typeface="Lucida Console"/>
                <a:cs typeface="Lucida Console"/>
              </a:rPr>
              <a:t>the Law often seems </a:t>
            </a:r>
            <a:r>
              <a:rPr lang="en-US" sz="8400" b="1" dirty="0" smtClean="0">
                <a:solidFill>
                  <a:srgbClr val="FFFF00"/>
                </a:solidFill>
                <a:latin typeface="Lucida Console"/>
                <a:cs typeface="Lucida Console"/>
              </a:rPr>
              <a:t>behind,  </a:t>
            </a:r>
          </a:p>
          <a:p>
            <a:pPr marL="0" indent="0">
              <a:buNone/>
            </a:pPr>
            <a:r>
              <a:rPr lang="en-US" sz="8400" b="1" dirty="0" smtClean="0">
                <a:solidFill>
                  <a:srgbClr val="FFFF00"/>
                </a:solidFill>
                <a:latin typeface="Lucida Console"/>
                <a:cs typeface="Lucida Console"/>
              </a:rPr>
              <a:t>disconnected and confused</a:t>
            </a:r>
            <a:r>
              <a:rPr lang="en-US" sz="8400" b="1" dirty="0" smtClean="0">
                <a:solidFill>
                  <a:srgbClr val="FFFFFF"/>
                </a:solidFill>
                <a:latin typeface="Lucida Console"/>
                <a:cs typeface="Lucida Console"/>
              </a:rPr>
              <a:t>, </a:t>
            </a:r>
          </a:p>
          <a:p>
            <a:pPr marL="0" indent="0">
              <a:buNone/>
            </a:pPr>
            <a:r>
              <a:rPr lang="en-US" sz="8400" b="1" dirty="0" smtClean="0">
                <a:solidFill>
                  <a:srgbClr val="FFFFFF"/>
                </a:solidFill>
                <a:latin typeface="Lucida Console"/>
                <a:cs typeface="Lucida Console"/>
              </a:rPr>
              <a:t>incapable or too slow to do  </a:t>
            </a:r>
          </a:p>
          <a:p>
            <a:pPr marL="0" indent="0">
              <a:buNone/>
            </a:pPr>
            <a:r>
              <a:rPr lang="en-US" sz="8400" b="1" dirty="0" smtClean="0">
                <a:solidFill>
                  <a:srgbClr val="FFFFFF"/>
                </a:solidFill>
                <a:latin typeface="Lucida Console"/>
                <a:cs typeface="Lucida Console"/>
              </a:rPr>
              <a:t>Justice..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FFFF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“[s]</a:t>
            </a:r>
            <a:r>
              <a:rPr lang="en-US" sz="5100" dirty="0" err="1">
                <a:solidFill>
                  <a:schemeClr val="bg1"/>
                </a:solidFill>
                <a:latin typeface="Lucida Console"/>
                <a:cs typeface="Lucida Console"/>
              </a:rPr>
              <a:t>tealing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 is stealing whether you use a computer command </a:t>
            </a:r>
            <a:endParaRPr lang="en-US" sz="51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chemeClr val="bg1"/>
                </a:solidFill>
                <a:latin typeface="Lucida Console"/>
                <a:cs typeface="Lucida Console"/>
              </a:rPr>
              <a:t>or 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a </a:t>
            </a:r>
            <a:r>
              <a:rPr lang="en-US" sz="5100" dirty="0" smtClean="0">
                <a:solidFill>
                  <a:schemeClr val="bg1"/>
                </a:solidFill>
                <a:latin typeface="Lucida Console"/>
                <a:cs typeface="Lucida Console"/>
              </a:rPr>
              <a:t>crowbar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, and whether you take documents, data or </a:t>
            </a:r>
            <a:endParaRPr lang="en-US" sz="51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chemeClr val="bg1"/>
                </a:solidFill>
                <a:latin typeface="Lucida Console"/>
                <a:cs typeface="Lucida Console"/>
              </a:rPr>
              <a:t>dollars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. It is </a:t>
            </a:r>
            <a:r>
              <a:rPr lang="en-US" sz="5100" dirty="0" smtClean="0">
                <a:solidFill>
                  <a:schemeClr val="bg1"/>
                </a:solidFill>
                <a:latin typeface="Lucida Console"/>
                <a:cs typeface="Lucida Console"/>
              </a:rPr>
              <a:t>equally 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harmful to the victim whether you </a:t>
            </a:r>
            <a:endParaRPr lang="en-US" sz="51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chemeClr val="bg1"/>
                </a:solidFill>
                <a:latin typeface="Lucida Console"/>
                <a:cs typeface="Lucida Console"/>
              </a:rPr>
              <a:t>sell 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what you have </a:t>
            </a:r>
            <a:r>
              <a:rPr lang="en-US" sz="5100" dirty="0" smtClean="0">
                <a:solidFill>
                  <a:schemeClr val="bg1"/>
                </a:solidFill>
                <a:latin typeface="Lucida Console"/>
                <a:cs typeface="Lucida Console"/>
              </a:rPr>
              <a:t>stolen </a:t>
            </a:r>
            <a:r>
              <a:rPr lang="en-US" sz="5100" dirty="0">
                <a:solidFill>
                  <a:schemeClr val="bg1"/>
                </a:solidFill>
                <a:latin typeface="Lucida Console"/>
                <a:cs typeface="Lucida Console"/>
              </a:rPr>
              <a:t>or give it away.”*</a:t>
            </a:r>
            <a:r>
              <a:rPr lang="en-US" sz="5100" b="1" dirty="0">
                <a:solidFill>
                  <a:schemeClr val="bg1"/>
                </a:solidFill>
                <a:latin typeface="Lucida Console"/>
                <a:cs typeface="Lucida Console"/>
              </a:rPr>
              <a:t> </a:t>
            </a:r>
            <a:endParaRPr lang="en-US" sz="51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Lucida Console"/>
                <a:cs typeface="Lucida Console"/>
              </a:rPr>
              <a:t>        *</a:t>
            </a:r>
            <a:r>
              <a:rPr lang="en-US" sz="2900" dirty="0">
                <a:solidFill>
                  <a:schemeClr val="bg1"/>
                </a:solidFill>
                <a:latin typeface="Lucida Console"/>
                <a:cs typeface="Lucida Console"/>
              </a:rPr>
              <a:t>The United States Attorney’s Office, District of Massachusetts, Press Release, “Alleged Hacker Charged with </a:t>
            </a: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Lucida Console"/>
                <a:cs typeface="Lucida Console"/>
              </a:rPr>
              <a:t>          Stealing </a:t>
            </a:r>
            <a:r>
              <a:rPr lang="en-US" sz="2900" dirty="0">
                <a:solidFill>
                  <a:schemeClr val="bg1"/>
                </a:solidFill>
                <a:latin typeface="Lucida Console"/>
                <a:cs typeface="Lucida Console"/>
              </a:rPr>
              <a:t>over Four Million Documents from MIT Network” (19 July 2011), online: </a:t>
            </a:r>
            <a:endParaRPr lang="en-US" sz="29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latin typeface="Lucida Console"/>
                <a:cs typeface="Lucida Console"/>
                <a:hlinkClick r:id="rId2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Lucida Console"/>
                <a:cs typeface="Lucida Console"/>
                <a:hlinkClick r:id="rId2"/>
              </a:rPr>
              <a:t>                         http</a:t>
            </a:r>
            <a:r>
              <a:rPr lang="en-US" sz="2900" dirty="0">
                <a:solidFill>
                  <a:schemeClr val="bg1"/>
                </a:solidFill>
                <a:latin typeface="Lucida Console"/>
                <a:cs typeface="Lucida Console"/>
                <a:hlinkClick r:id="rId2"/>
              </a:rPr>
              <a:t>://www.justice.gov/usao/ma/news/2011/July/SwartzAaronPR.html</a:t>
            </a:r>
            <a:r>
              <a:rPr lang="en-US" sz="2900" dirty="0">
                <a:solidFill>
                  <a:schemeClr val="bg1"/>
                </a:solidFill>
                <a:latin typeface="Lucida Console"/>
                <a:cs typeface="Lucida Console"/>
              </a:rPr>
              <a:t>&gt;</a:t>
            </a: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989" y="3161121"/>
            <a:ext cx="3307519" cy="17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751"/>
            <a:ext cx="9143999" cy="90330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Consider the possibility...</a:t>
            </a:r>
            <a:endParaRPr lang="en-US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599" y="1029369"/>
            <a:ext cx="8915401" cy="46976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cs typeface="Lucida Console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+mn-lt"/>
                <a:cs typeface="Lucida Console"/>
              </a:rPr>
              <a:t>…that concepts of Law &amp; Justice  </a:t>
            </a:r>
          </a:p>
          <a:p>
            <a:pPr marL="0" indent="0">
              <a:buNone/>
            </a:pPr>
            <a:r>
              <a:rPr lang="en-US" sz="4700" dirty="0">
                <a:solidFill>
                  <a:schemeClr val="bg1"/>
                </a:solidFill>
                <a:latin typeface="+mn-lt"/>
                <a:cs typeface="Lucida Console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+mn-lt"/>
                <a:cs typeface="Lucida Console"/>
              </a:rPr>
              <a:t>can never adequately resolve  </a:t>
            </a:r>
          </a:p>
          <a:p>
            <a:pPr marL="0" indent="0">
              <a:buNone/>
            </a:pPr>
            <a:r>
              <a:rPr lang="en-US" sz="4700" dirty="0" smtClean="0">
                <a:solidFill>
                  <a:schemeClr val="bg1"/>
                </a:solidFill>
                <a:latin typeface="+mn-lt"/>
                <a:cs typeface="Lucida Console"/>
              </a:rPr>
              <a:t> issues related to communications  </a:t>
            </a:r>
          </a:p>
          <a:p>
            <a:pPr marL="0" indent="0">
              <a:buNone/>
            </a:pPr>
            <a:r>
              <a:rPr lang="en-US" sz="4700" dirty="0" smtClean="0">
                <a:solidFill>
                  <a:srgbClr val="CCFFCC"/>
                </a:solidFill>
                <a:latin typeface="+mn-lt"/>
                <a:cs typeface="Lucida Console"/>
              </a:rPr>
              <a:t> because…</a:t>
            </a:r>
          </a:p>
          <a:p>
            <a:pPr marL="0" indent="0">
              <a:buNone/>
            </a:pPr>
            <a:r>
              <a:rPr lang="en-US" sz="4700" dirty="0" smtClean="0">
                <a:solidFill>
                  <a:schemeClr val="bg1"/>
                </a:solidFill>
                <a:latin typeface="+mn-lt"/>
                <a:cs typeface="Lucida Console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n-lt"/>
                <a:cs typeface="Lucida Console"/>
              </a:rPr>
              <a:t>communications memes  </a:t>
            </a:r>
          </a:p>
          <a:p>
            <a:pPr marL="0" indent="0">
              <a:buNone/>
            </a:pPr>
            <a:r>
              <a:rPr lang="en-US" sz="4700" dirty="0" smtClean="0">
                <a:solidFill>
                  <a:srgbClr val="FFFF00"/>
                </a:solidFill>
                <a:latin typeface="+mn-lt"/>
                <a:cs typeface="Lucida Console"/>
              </a:rPr>
              <a:t> proactively define the future  </a:t>
            </a:r>
          </a:p>
          <a:p>
            <a:pPr marL="0" indent="0">
              <a:buNone/>
            </a:pPr>
            <a:r>
              <a:rPr lang="en-US" sz="4700" dirty="0">
                <a:solidFill>
                  <a:srgbClr val="FFFF00"/>
                </a:solidFill>
                <a:latin typeface="+mn-lt"/>
                <a:cs typeface="Lucida Console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n-lt"/>
                <a:cs typeface="Lucida Console"/>
              </a:rPr>
              <a:t>meanings of Justice &amp; the forms  </a:t>
            </a:r>
          </a:p>
          <a:p>
            <a:pPr marL="0" indent="0">
              <a:buNone/>
            </a:pPr>
            <a:r>
              <a:rPr lang="en-US" sz="4700" dirty="0">
                <a:solidFill>
                  <a:srgbClr val="FFFF00"/>
                </a:solidFill>
                <a:latin typeface="+mn-lt"/>
                <a:cs typeface="Lucida Console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n-lt"/>
                <a:cs typeface="Lucida Console"/>
              </a:rPr>
              <a:t>Law will take.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bg1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40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+mn-lt"/>
              </a:rPr>
              <a:t>Put Another Way…</a:t>
            </a:r>
            <a:endParaRPr lang="en-US" sz="4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229600" cy="4710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Communication tools iteratively alter and shape how and what we communicate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,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including (over time) how we formulate 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ethical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concerns and 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legal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frameworks…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078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78"/>
            <a:ext cx="9144000" cy="113143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Technology</a:t>
            </a:r>
            <a:r>
              <a:rPr lang="en-US" sz="4400" b="1" dirty="0" smtClean="0">
                <a:solidFill>
                  <a:srgbClr val="FFFF00"/>
                </a:solidFill>
                <a:latin typeface="+mn-lt"/>
                <a:cs typeface="Times New Roman"/>
              </a:rPr>
              <a:t> /Justice (Parallels)?</a:t>
            </a:r>
            <a:endParaRPr lang="en-US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0833" y="1258658"/>
            <a:ext cx="8743167" cy="47649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   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+mn-lt"/>
                <a:cs typeface="P22 Typewriter"/>
              </a:rPr>
              <a:t>Before Justice was Revenge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Lucida Console"/>
              </a:rPr>
              <a:t>1. Pre-literate  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=&gt;</a:t>
            </a: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Lucida Console"/>
              </a:rPr>
              <a:t>  </a:t>
            </a:r>
            <a:r>
              <a:rPr lang="en-US" sz="3000" dirty="0" smtClean="0">
                <a:solidFill>
                  <a:srgbClr val="BFBFBF"/>
                </a:solidFill>
                <a:latin typeface="+mn-lt"/>
                <a:cs typeface="Lucida Console"/>
              </a:rPr>
              <a:t>Justice as Retribution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Lucida Console"/>
              </a:rPr>
              <a:t>2. </a:t>
            </a:r>
            <a:r>
              <a:rPr lang="en-US" sz="3000" dirty="0">
                <a:solidFill>
                  <a:schemeClr val="bg2">
                    <a:lumMod val="90000"/>
                  </a:schemeClr>
                </a:solidFill>
                <a:latin typeface="+mn-lt"/>
                <a:cs typeface="Lucida Console"/>
              </a:rPr>
              <a:t>Writing </a:t>
            </a: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  <a:latin typeface="+mn-lt"/>
                <a:cs typeface="Lucida Console"/>
              </a:rPr>
              <a:t>Instruments 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=&gt;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Lucida Console"/>
              </a:rPr>
              <a:t>Justice as Compensation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Lucida Console"/>
              </a:rPr>
              <a:t>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Lucida Console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rgbClr val="558ED5"/>
                </a:solidFill>
                <a:latin typeface="+mn-lt"/>
                <a:cs typeface="Lucida Console"/>
              </a:rPr>
              <a:t>3. </a:t>
            </a:r>
            <a:r>
              <a:rPr lang="en-US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Lucida Console"/>
              </a:rPr>
              <a:t>Printing </a:t>
            </a:r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Lucida Console"/>
              </a:rPr>
              <a:t>Press    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=&gt;   </a:t>
            </a:r>
            <a:r>
              <a:rPr lang="en-US" sz="3000" dirty="0" smtClean="0">
                <a:solidFill>
                  <a:srgbClr val="558ED5"/>
                </a:solidFill>
                <a:latin typeface="+mn-lt"/>
                <a:cs typeface="Lucida Console"/>
              </a:rPr>
              <a:t>Jus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Console"/>
              </a:rPr>
              <a:t>tice as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Console"/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Console"/>
              </a:rPr>
              <a:t>Rights</a:t>
            </a:r>
            <a:endParaRPr lang="en-US" sz="3000" dirty="0" smtClean="0">
              <a:solidFill>
                <a:schemeClr val="bg2">
                  <a:lumMod val="50000"/>
                </a:schemeClr>
              </a:solidFill>
              <a:latin typeface="+mn-lt"/>
              <a:cs typeface="Lucida Consol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rgbClr val="D99694"/>
                </a:solidFill>
                <a:latin typeface="+mn-lt"/>
                <a:cs typeface="Lucida Console"/>
              </a:rPr>
              <a:t>4.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Lucida Console"/>
              </a:rPr>
              <a:t>Mass Media      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=&gt;      </a:t>
            </a:r>
            <a:r>
              <a:rPr lang="en-US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Lucida Console"/>
              </a:rPr>
              <a:t>Justice as Truth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Lucida Console"/>
              </a:rPr>
              <a:t>5. </a:t>
            </a:r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Lucida Console"/>
              </a:rPr>
              <a:t>Digital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Lucida Console"/>
              </a:rPr>
              <a:t>    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=&gt;     </a:t>
            </a:r>
            <a:r>
              <a:rPr lang="en-US" sz="3000" dirty="0" smtClean="0">
                <a:solidFill>
                  <a:srgbClr val="C3D69B"/>
                </a:solidFill>
                <a:latin typeface="+mn-lt"/>
                <a:cs typeface="Lucida Console"/>
              </a:rPr>
              <a:t>Justice as Resolution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rgbClr val="8064A2"/>
                </a:solidFill>
                <a:latin typeface="+mn-lt"/>
                <a:cs typeface="Lucida Console"/>
              </a:rPr>
              <a:t>6.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Lucida Console"/>
              </a:rPr>
              <a:t>Big Data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=&gt;</a:t>
            </a:r>
            <a:r>
              <a:rPr lang="en-US" sz="3000" dirty="0" smtClean="0">
                <a:solidFill>
                  <a:schemeClr val="accent4"/>
                </a:solidFill>
                <a:latin typeface="+mn-lt"/>
                <a:cs typeface="Lucida Console"/>
              </a:rPr>
              <a:t>Justice as (Individual) Boundaries         </a:t>
            </a:r>
            <a:endParaRPr lang="en-US" sz="3000" dirty="0" smtClean="0">
              <a:solidFill>
                <a:srgbClr val="FF0000"/>
              </a:solidFill>
              <a:latin typeface="+mn-lt"/>
              <a:cs typeface="Lucida Consol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rgbClr val="FF0000"/>
                </a:solidFill>
                <a:latin typeface="+mn-lt"/>
                <a:cs typeface="Lucida Console"/>
              </a:rPr>
              <a:t>7. Virtual reality</a:t>
            </a:r>
            <a:r>
              <a:rPr lang="en-US" sz="3000" dirty="0" smtClean="0">
                <a:solidFill>
                  <a:srgbClr val="FFFF00"/>
                </a:solidFill>
                <a:latin typeface="+mn-lt"/>
                <a:cs typeface="Lucida Console"/>
              </a:rPr>
              <a:t>          =&gt;          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  <a:cs typeface="Lucida Console"/>
              </a:rPr>
              <a:t>???</a:t>
            </a:r>
          </a:p>
          <a:p>
            <a:pPr marL="0" indent="0">
              <a:buNone/>
            </a:pPr>
            <a:endParaRPr lang="en-US" sz="3200" dirty="0">
              <a:solidFill>
                <a:schemeClr val="accent4"/>
              </a:solidFill>
              <a:latin typeface="Lucida Console" panose="020B060904050402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25373" y="1007524"/>
            <a:ext cx="1418853" cy="1172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7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  &amp; just so you have something to</a:t>
            </a:r>
            <a:b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</a:b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           ponder in anticipation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/>
              </a:rPr>
              <a:t>(2)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…</a:t>
            </a:r>
            <a:endParaRPr lang="en-US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70697"/>
            <a:ext cx="9144000" cy="455543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“ARE 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YOU LIVING IN A COMPUTER </a:t>
            </a:r>
            <a:endParaRPr lang="en-US" sz="3200" b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    SIMULATION?”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Nick </a:t>
            </a:r>
            <a:r>
              <a:rPr lang="en-US" sz="3200" dirty="0" err="1">
                <a:solidFill>
                  <a:srgbClr val="FFFFFF"/>
                </a:solidFill>
                <a:latin typeface="+mn-lt"/>
              </a:rPr>
              <a:t>Bostrom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– Faculty of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    Philosophy, Oxford University. </a:t>
            </a:r>
            <a:r>
              <a:rPr lang="en-US" sz="1600" dirty="0" smtClean="0">
                <a:latin typeface="+mn-lt"/>
                <a:hlinkClick r:id="rId2"/>
              </a:rPr>
              <a:t>http</a:t>
            </a:r>
            <a:r>
              <a:rPr lang="en-US" sz="1600" dirty="0">
                <a:latin typeface="+mn-lt"/>
                <a:hlinkClick r:id="rId2"/>
              </a:rPr>
              <a:t>://www.simulation-argument.com/</a:t>
            </a:r>
            <a:r>
              <a:rPr lang="en-US" sz="1600" dirty="0" smtClean="0">
                <a:latin typeface="+mn-lt"/>
                <a:hlinkClick r:id="rId2"/>
              </a:rPr>
              <a:t>simulation.html</a:t>
            </a:r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“Physicists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devise test to see if we're living in 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'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Matrix”</a:t>
            </a:r>
            <a:r>
              <a:rPr lang="en-US" sz="1600" dirty="0" err="1" smtClean="0">
                <a:latin typeface="+mn-lt"/>
                <a:hlinkClick r:id="rId3"/>
              </a:rPr>
              <a:t>http</a:t>
            </a:r>
            <a:r>
              <a:rPr lang="en-US" sz="1600" dirty="0">
                <a:latin typeface="+mn-lt"/>
                <a:hlinkClick r:id="rId3"/>
              </a:rPr>
              <a:t>://www.theverge.com/2012/10/11/3487710/computer-simulation-silas-beane-university-</a:t>
            </a:r>
            <a:r>
              <a:rPr lang="en-US" sz="1600" dirty="0" smtClean="0">
                <a:latin typeface="+mn-lt"/>
                <a:hlinkClick r:id="rId3"/>
              </a:rPr>
              <a:t>bonn</a:t>
            </a:r>
            <a:endParaRPr lang="en-US" sz="1600" dirty="0" smtClean="0">
              <a:latin typeface="+mn-lt"/>
            </a:endParaRP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ARE               ?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 descr="Sims_series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3" r="14959" b="5782"/>
          <a:stretch/>
        </p:blipFill>
        <p:spPr>
          <a:xfrm>
            <a:off x="4453151" y="3988071"/>
            <a:ext cx="1753809" cy="22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  Always </a:t>
            </a:r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include a cat </a:t>
            </a:r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picture</a:t>
            </a:r>
            <a:endParaRPr lang="en-US" sz="48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0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6078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lang="en-US" sz="6000" b="1" dirty="0" smtClean="0">
                <a:solidFill>
                  <a:srgbClr val="FFFF00"/>
                </a:solidFill>
                <a:latin typeface="+mn-lt"/>
                <a:cs typeface="Times New Roman"/>
              </a:rPr>
              <a:t>Our Academic Partners </a:t>
            </a:r>
            <a:endParaRPr lang="en-US" sz="60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16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Recurring Conversations with Kim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 descr="Screen Shot 2014-10-15 at 9.41.20 AM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8" b="-1278"/>
          <a:stretch>
            <a:fillRect/>
          </a:stretch>
        </p:blipFill>
        <p:spPr>
          <a:xfrm>
            <a:off x="457200" y="879232"/>
            <a:ext cx="8468565" cy="4846882"/>
          </a:xfrm>
        </p:spPr>
      </p:pic>
      <p:sp>
        <p:nvSpPr>
          <p:cNvPr id="5" name="Rectangle 4"/>
          <p:cNvSpPr/>
          <p:nvPr/>
        </p:nvSpPr>
        <p:spPr>
          <a:xfrm>
            <a:off x="4325815" y="5726113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http://www.stanleyparable.com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1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055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Taking Stock: Where Are We?</a:t>
            </a:r>
            <a:endParaRPr lang="en-US" sz="4800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9056"/>
            <a:ext cx="8686800" cy="520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n-lt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           </a:t>
            </a:r>
            <a:r>
              <a:rPr lang="en-US" sz="3600" b="1" dirty="0" smtClean="0">
                <a:solidFill>
                  <a:srgbClr val="D7E4BD"/>
                </a:solidFill>
                <a:latin typeface="+mn-lt"/>
              </a:rPr>
              <a:t>Part A: Memes of “Creating”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Meaning &amp; purpose of creating (in a video game context)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Right to </a:t>
            </a:r>
            <a:r>
              <a:rPr lang="en-US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CREAte</a:t>
            </a: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 (mod)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Games as social reaction (McLuhan)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Games as empty vessels (Boyden)</a:t>
            </a: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+mn-lt"/>
              </a:rPr>
              <a:t>Role of the “Magic Circle”?</a:t>
            </a:r>
            <a:endParaRPr lang="en-US" sz="3600" dirty="0">
              <a:solidFill>
                <a:srgbClr val="FFFFFF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Copyright as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power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 &amp;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constraint</a:t>
            </a:r>
            <a:endParaRPr lang="en-US" sz="3600" b="1" dirty="0" smtClean="0">
              <a:solidFill>
                <a:srgbClr val="D7E4BD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D7E4B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D7E4BD"/>
                </a:solidFill>
                <a:latin typeface="+mn-lt"/>
              </a:rPr>
              <a:t>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36"/>
            <a:ext cx="8686800" cy="1016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cs typeface="Times New Roman"/>
              </a:rPr>
              <a:t>Taking Stock: Where Are We</a:t>
            </a:r>
            <a:r>
              <a:rPr lang="en-US" b="1" dirty="0" smtClean="0">
                <a:solidFill>
                  <a:srgbClr val="FFFF00"/>
                </a:solidFill>
                <a:cs typeface="Times New Roman"/>
              </a:rPr>
              <a:t>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53936"/>
            <a:ext cx="8686800" cy="489239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D7E4BD"/>
                </a:solidFill>
                <a:latin typeface="+mn-lt"/>
              </a:rPr>
              <a:t> Part B</a:t>
            </a:r>
            <a:r>
              <a:rPr lang="en-US" sz="2800" dirty="0">
                <a:solidFill>
                  <a:srgbClr val="D7E4BD"/>
                </a:solidFill>
                <a:latin typeface="+mn-lt"/>
              </a:rPr>
              <a:t>:  </a:t>
            </a:r>
            <a:r>
              <a:rPr lang="en-US" sz="2800" b="1" dirty="0">
                <a:solidFill>
                  <a:srgbClr val="D7E4BD"/>
                </a:solidFill>
                <a:latin typeface="+mn-lt"/>
              </a:rPr>
              <a:t>Memes of “Connecting”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How connecting creativity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transforms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restrains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it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Creation as Connection: Connection as both the cause &amp; the purpose of Creation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=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Games are post-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structuralist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Video-games (like all creative works) as merger of Creativity &amp; Connection of both Developer/Creator &amp; Player/Creator</a:t>
            </a: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Connections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Creation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r>
              <a:rPr lang="en-US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Greater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Connections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r>
              <a:rPr lang="en-US" sz="2800" b="1" dirty="0" err="1">
                <a:solidFill>
                  <a:srgbClr val="FFFF00"/>
                </a:solidFill>
                <a:latin typeface="+mn-lt"/>
                <a:sym typeface="Wingdings"/>
              </a:rPr>
              <a:t>Legal</a:t>
            </a:r>
            <a:r>
              <a:rPr lang="en-US" sz="2800" b="1" dirty="0">
                <a:solidFill>
                  <a:srgbClr val="FFFF00"/>
                </a:solidFill>
                <a:latin typeface="+mn-lt"/>
                <a:sym typeface="Wingdings"/>
              </a:rPr>
              <a:t> implications of post-</a:t>
            </a:r>
            <a:r>
              <a:rPr lang="en-US" sz="2800" b="1" dirty="0" err="1">
                <a:solidFill>
                  <a:srgbClr val="FFFF00"/>
                </a:solidFill>
                <a:latin typeface="+mn-lt"/>
                <a:sym typeface="Wingdings"/>
              </a:rPr>
              <a:t>structuralist</a:t>
            </a:r>
            <a:r>
              <a:rPr lang="en-US" sz="2800" b="1" dirty="0">
                <a:solidFill>
                  <a:srgbClr val="FFFF00"/>
                </a:solidFill>
                <a:latin typeface="+mn-lt"/>
                <a:sym typeface="Wingdings"/>
              </a:rPr>
              <a:t> nature of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846725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+mn-lt"/>
              </a:rPr>
              <a:t>Remember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Copyright as part of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CCFFCC"/>
                </a:solidFill>
                <a:latin typeface="+mn-lt"/>
              </a:rPr>
              <a:t>DEMOCRATIZATION OF THOUGHT?</a:t>
            </a:r>
            <a:endParaRPr lang="en-US" sz="2800" dirty="0">
              <a:solidFill>
                <a:srgbClr val="CCFFCC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846726"/>
            <a:ext cx="8686800" cy="556032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900" b="1" dirty="0">
                <a:solidFill>
                  <a:srgbClr val="FFFF00"/>
                </a:solidFill>
                <a:latin typeface="+mn-lt"/>
              </a:rPr>
              <a:t>* {KING..}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Star Chamber (UK) abolished July </a:t>
            </a:r>
            <a:r>
              <a:rPr lang="en-US" sz="2900" dirty="0">
                <a:solidFill>
                  <a:srgbClr val="FF0000"/>
                </a:solidFill>
                <a:latin typeface="+mn-lt"/>
              </a:rPr>
              <a:t>1641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- de facto cessation of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900" dirty="0">
                <a:solidFill>
                  <a:srgbClr val="FFFFFF"/>
                </a:solidFill>
                <a:latin typeface="+mn-lt"/>
              </a:rPr>
              <a:t>censorship; </a:t>
            </a:r>
            <a:endParaRPr lang="en-US" sz="29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900" b="1" dirty="0" smtClean="0">
                <a:solidFill>
                  <a:srgbClr val="FFFFFF"/>
                </a:solidFill>
                <a:latin typeface="+mn-lt"/>
              </a:rPr>
              <a:t>* </a:t>
            </a:r>
            <a:r>
              <a:rPr lang="en-US" sz="2900" b="1" dirty="0" smtClean="0">
                <a:solidFill>
                  <a:srgbClr val="FFFF00"/>
                </a:solidFill>
                <a:latin typeface="+mn-lt"/>
              </a:rPr>
              <a:t>{</a:t>
            </a:r>
            <a:r>
              <a:rPr lang="en-US" sz="2900" b="1" dirty="0">
                <a:solidFill>
                  <a:srgbClr val="FFFF00"/>
                </a:solidFill>
                <a:latin typeface="+mn-lt"/>
              </a:rPr>
              <a:t>TO PARLIAMENT..}</a:t>
            </a:r>
            <a:r>
              <a:rPr lang="en-US" sz="29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replacement of Royal with Parliamentary censorship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.</a:t>
            </a:r>
            <a:endParaRPr lang="en-US" sz="2900" b="1" dirty="0">
              <a:solidFill>
                <a:srgbClr val="FFFF00"/>
              </a:solidFill>
              <a:latin typeface="+mn-lt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sz="2900" b="1" dirty="0">
                <a:solidFill>
                  <a:srgbClr val="FFFF00"/>
                </a:solidFill>
                <a:latin typeface="+mn-lt"/>
              </a:rPr>
              <a:t>* {TO REGULATOR/EXCLUSIVE GUILD..}</a:t>
            </a:r>
            <a:r>
              <a:rPr lang="en-US" sz="29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Licensing Order of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+mn-lt"/>
              </a:rPr>
              <a:t>1643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: Parliament 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required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authors to have a government license before a work could be 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published. Restrictions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enforced by the Stationers’ Company, a printers guild with the 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exclusive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power to print - and the responsibility to censor - literary works – in return 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for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monopoly on the printing trade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.</a:t>
            </a:r>
            <a:endParaRPr lang="en-US" sz="2900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900" b="1" dirty="0">
                <a:solidFill>
                  <a:srgbClr val="FFFF00"/>
                </a:solidFill>
                <a:latin typeface="+mn-lt"/>
              </a:rPr>
              <a:t>* “</a:t>
            </a:r>
            <a:r>
              <a:rPr lang="en-US" sz="2900" b="1" dirty="0" err="1">
                <a:solidFill>
                  <a:srgbClr val="FFFF00"/>
                </a:solidFill>
                <a:latin typeface="+mn-lt"/>
              </a:rPr>
              <a:t>Areopagitica</a:t>
            </a:r>
            <a:r>
              <a:rPr lang="en-US" sz="2900" b="1" dirty="0">
                <a:solidFill>
                  <a:srgbClr val="FFFF00"/>
                </a:solidFill>
                <a:latin typeface="+mn-lt"/>
              </a:rPr>
              <a:t>”: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“A speech of Mr. John Milton for the Liberty of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900" dirty="0">
                <a:solidFill>
                  <a:srgbClr val="FFFFFF"/>
                </a:solidFill>
                <a:latin typeface="+mn-lt"/>
              </a:rPr>
              <a:t>Unlicensed Printing to the Parliament of England”; </a:t>
            </a:r>
            <a:r>
              <a:rPr lang="en-US" sz="2900" dirty="0">
                <a:solidFill>
                  <a:srgbClr val="FF0000"/>
                </a:solidFill>
                <a:latin typeface="+mn-lt"/>
              </a:rPr>
              <a:t>1644</a:t>
            </a:r>
            <a:r>
              <a:rPr lang="en-US" sz="2900" dirty="0" smtClean="0">
                <a:latin typeface="+mn-lt"/>
              </a:rPr>
              <a:t>.</a:t>
            </a:r>
            <a:endParaRPr lang="en-US" sz="29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sz="2900" dirty="0">
                <a:solidFill>
                  <a:srgbClr val="FFFF00"/>
                </a:solidFill>
                <a:latin typeface="+mn-lt"/>
              </a:rPr>
              <a:t>*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900" dirty="0">
                <a:solidFill>
                  <a:srgbClr val="FFFF00"/>
                </a:solidFill>
                <a:latin typeface="+mn-lt"/>
              </a:rPr>
              <a:t>“</a:t>
            </a:r>
            <a:r>
              <a:rPr lang="en-US" sz="2900" b="1" dirty="0">
                <a:solidFill>
                  <a:srgbClr val="FFFF00"/>
                </a:solidFill>
                <a:latin typeface="+mn-lt"/>
              </a:rPr>
              <a:t>Licensing of the Press Act </a:t>
            </a:r>
            <a:r>
              <a:rPr lang="en-US" sz="2900" b="1" dirty="0">
                <a:solidFill>
                  <a:srgbClr val="FF0000"/>
                </a:solidFill>
                <a:latin typeface="+mn-lt"/>
              </a:rPr>
              <a:t>1662</a:t>
            </a:r>
            <a:r>
              <a:rPr lang="en-US" sz="2900" b="1" dirty="0">
                <a:solidFill>
                  <a:srgbClr val="FFFF00"/>
                </a:solidFill>
                <a:latin typeface="+mn-lt"/>
              </a:rPr>
              <a:t>”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; "An Act for preventing the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900" dirty="0">
                <a:solidFill>
                  <a:srgbClr val="FFFFFF"/>
                </a:solidFill>
                <a:latin typeface="+mn-lt"/>
              </a:rPr>
              <a:t>frequent Abuses in printing seditious treasonable and unlicensed </a:t>
            </a:r>
            <a:r>
              <a:rPr lang="en-US" sz="2900" dirty="0" err="1">
                <a:solidFill>
                  <a:srgbClr val="FFFFFF"/>
                </a:solidFill>
                <a:latin typeface="+mn-lt"/>
              </a:rPr>
              <a:t>Bookes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 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900" dirty="0">
                <a:solidFill>
                  <a:srgbClr val="FFFFFF"/>
                </a:solidFill>
                <a:latin typeface="+mn-lt"/>
              </a:rPr>
              <a:t>and Pamphlets and for regulating of Printing and Printing Presses.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”</a:t>
            </a:r>
            <a:endParaRPr lang="en-US" sz="2900" u="sng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+mn-lt"/>
              </a:rPr>
              <a:t>* Then </a:t>
            </a:r>
            <a:r>
              <a:rPr lang="en-US" sz="2900" b="1" dirty="0">
                <a:solidFill>
                  <a:srgbClr val="FFFF00"/>
                </a:solidFill>
                <a:latin typeface="+mn-lt"/>
              </a:rPr>
              <a:t> {TO PUBLISHERS/AUTHORS..}</a:t>
            </a:r>
            <a:r>
              <a:rPr lang="en-US" sz="29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+mn-lt"/>
              </a:rPr>
              <a:t>“The Statute of Anne” 1710 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moved </a:t>
            </a:r>
            <a:r>
              <a:rPr lang="en-US" sz="2900" dirty="0" smtClean="0">
                <a:solidFill>
                  <a:srgbClr val="FFFFFF"/>
                </a:solidFill>
                <a:latin typeface="+mn-lt"/>
              </a:rPr>
              <a:t>control </a:t>
            </a:r>
            <a:r>
              <a:rPr lang="en-US" sz="2900" dirty="0">
                <a:solidFill>
                  <a:srgbClr val="FFFFFF"/>
                </a:solidFill>
                <a:latin typeface="+mn-lt"/>
              </a:rPr>
              <a:t>to the publishers/authors…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37965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2545</TotalTime>
  <Words>4001</Words>
  <Application>Microsoft Macintosh PowerPoint</Application>
  <PresentationFormat>On-screen Show (4:3)</PresentationFormat>
  <Paragraphs>416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CDM_PPT_Template </vt:lpstr>
      <vt:lpstr>  What’s it all about…EULA?</vt:lpstr>
      <vt:lpstr>PowerPoint Presentation</vt:lpstr>
      <vt:lpstr>  UBC Badges Project Update </vt:lpstr>
      <vt:lpstr>     Post-Structuralism (con’d)</vt:lpstr>
      <vt:lpstr>Conversations with (Dr.) Kim (Voll)</vt:lpstr>
      <vt:lpstr>Recurring Conversations with Kim</vt:lpstr>
      <vt:lpstr>      Taking Stock: Where Are We?</vt:lpstr>
      <vt:lpstr> Taking Stock: Where Are We? (2)</vt:lpstr>
      <vt:lpstr>Remember Copyright as part of the DEMOCRATIZATION OF THOUGHT?</vt:lpstr>
      <vt:lpstr>Some more clues for the “Trajectory of Freedom” theory</vt:lpstr>
      <vt:lpstr> Leading to “THE POST IP WORLD”?</vt:lpstr>
      <vt:lpstr>   Nasty Questions:</vt:lpstr>
      <vt:lpstr>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Constraint/Restraint - Coercion/Control </vt:lpstr>
      <vt:lpstr>               A Pattern?</vt:lpstr>
      <vt:lpstr>  Emerging from Talk 6 (“10 Cases -..”)</vt:lpstr>
      <vt:lpstr>         The problem with drafting…              (Where do the humans go?)</vt:lpstr>
      <vt:lpstr>            Trends in the Cases?</vt:lpstr>
      <vt:lpstr>     Double Standard Tests</vt:lpstr>
      <vt:lpstr> Why not tailor our rights in terms of how we deal with the rights of others? </vt:lpstr>
      <vt:lpstr>   Query: Developer’s Liability -  Are not EULA/      ToS’ needed for the “really bad” stuff?</vt:lpstr>
      <vt:lpstr>  A More Insidious Result?</vt:lpstr>
      <vt:lpstr>  …but the “functional” answer may be…</vt:lpstr>
      <vt:lpstr> Proof of non-EULA claims in EULA cases 2</vt:lpstr>
      <vt:lpstr>The Heretical Question…</vt:lpstr>
      <vt:lpstr>  Unfairness?</vt:lpstr>
      <vt:lpstr> Unfairness? (con’d)</vt:lpstr>
      <vt:lpstr>  The Common Law explains itself</vt:lpstr>
      <vt:lpstr>    Roads to explore…</vt:lpstr>
      <vt:lpstr>Other Alternatives </vt:lpstr>
      <vt:lpstr>The Future?</vt:lpstr>
      <vt:lpstr>Further Reading</vt:lpstr>
      <vt:lpstr>  Further Reading 2</vt:lpstr>
      <vt:lpstr>Further Reading 3</vt:lpstr>
      <vt:lpstr>One last thought on contracts as restraints…</vt:lpstr>
      <vt:lpstr>Silicon Valley, Boston &amp; Restrictive Covenants</vt:lpstr>
      <vt:lpstr>The Post IP World Considered</vt:lpstr>
      <vt:lpstr>NEXT TIME….</vt:lpstr>
      <vt:lpstr> In anticipation (1):  Consider the Question </vt:lpstr>
      <vt:lpstr>PowerPoint Presentation</vt:lpstr>
      <vt:lpstr>PowerPoint Presentation</vt:lpstr>
      <vt:lpstr>     Consider the possibility...</vt:lpstr>
      <vt:lpstr>Put Another Way…</vt:lpstr>
      <vt:lpstr>Technology /Justice (Parallels)?</vt:lpstr>
      <vt:lpstr>      &amp; just so you have something to            ponder in anticipation (2)…</vt:lpstr>
      <vt:lpstr>  Always include a cat picture</vt:lpstr>
      <vt:lpstr>    Our Academic Partners </vt:lpstr>
    </vt:vector>
  </TitlesOfParts>
  <Manager/>
  <Company>Festinger Bahniwal Law &amp; Strategy LLP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it all about Beta</dc:title>
  <dc:subject/>
  <dc:creator>Jon Festinger</dc:creator>
  <cp:keywords/>
  <dc:description/>
  <cp:lastModifiedBy>Jon Festinger</cp:lastModifiedBy>
  <cp:revision>287</cp:revision>
  <cp:lastPrinted>2013-10-23T04:51:36Z</cp:lastPrinted>
  <dcterms:created xsi:type="dcterms:W3CDTF">2013-02-08T08:35:59Z</dcterms:created>
  <dcterms:modified xsi:type="dcterms:W3CDTF">2014-10-21T04:26:21Z</dcterms:modified>
  <cp:category/>
</cp:coreProperties>
</file>