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Lst>
  <p:notesMasterIdLst>
    <p:notesMasterId r:id="rId121"/>
  </p:notesMasterIdLst>
  <p:sldIdLst>
    <p:sldId id="318" r:id="rId3"/>
    <p:sldId id="545" r:id="rId4"/>
    <p:sldId id="533" r:id="rId5"/>
    <p:sldId id="377" r:id="rId6"/>
    <p:sldId id="470" r:id="rId7"/>
    <p:sldId id="528" r:id="rId8"/>
    <p:sldId id="375" r:id="rId9"/>
    <p:sldId id="483" r:id="rId10"/>
    <p:sldId id="369" r:id="rId11"/>
    <p:sldId id="534" r:id="rId12"/>
    <p:sldId id="430" r:id="rId13"/>
    <p:sldId id="432" r:id="rId14"/>
    <p:sldId id="433" r:id="rId15"/>
    <p:sldId id="482" r:id="rId16"/>
    <p:sldId id="535" r:id="rId17"/>
    <p:sldId id="477" r:id="rId18"/>
    <p:sldId id="512" r:id="rId19"/>
    <p:sldId id="478" r:id="rId20"/>
    <p:sldId id="459" r:id="rId21"/>
    <p:sldId id="435" r:id="rId22"/>
    <p:sldId id="436" r:id="rId23"/>
    <p:sldId id="479" r:id="rId24"/>
    <p:sldId id="480" r:id="rId25"/>
    <p:sldId id="494" r:id="rId26"/>
    <p:sldId id="536" r:id="rId27"/>
    <p:sldId id="437" r:id="rId28"/>
    <p:sldId id="376" r:id="rId29"/>
    <p:sldId id="330" r:id="rId30"/>
    <p:sldId id="537" r:id="rId31"/>
    <p:sldId id="378" r:id="rId32"/>
    <p:sldId id="379" r:id="rId33"/>
    <p:sldId id="495" r:id="rId34"/>
    <p:sldId id="496" r:id="rId35"/>
    <p:sldId id="497" r:id="rId36"/>
    <p:sldId id="498" r:id="rId37"/>
    <p:sldId id="499" r:id="rId38"/>
    <p:sldId id="501" r:id="rId39"/>
    <p:sldId id="502" r:id="rId40"/>
    <p:sldId id="503" r:id="rId41"/>
    <p:sldId id="504" r:id="rId42"/>
    <p:sldId id="505" r:id="rId43"/>
    <p:sldId id="507" r:id="rId44"/>
    <p:sldId id="538" r:id="rId45"/>
    <p:sldId id="508" r:id="rId46"/>
    <p:sldId id="509" r:id="rId47"/>
    <p:sldId id="511" r:id="rId48"/>
    <p:sldId id="539" r:id="rId49"/>
    <p:sldId id="513" r:id="rId50"/>
    <p:sldId id="514" r:id="rId51"/>
    <p:sldId id="515" r:id="rId52"/>
    <p:sldId id="516" r:id="rId53"/>
    <p:sldId id="517" r:id="rId54"/>
    <p:sldId id="518" r:id="rId55"/>
    <p:sldId id="520" r:id="rId56"/>
    <p:sldId id="521" r:id="rId57"/>
    <p:sldId id="522" r:id="rId58"/>
    <p:sldId id="523" r:id="rId59"/>
    <p:sldId id="524" r:id="rId60"/>
    <p:sldId id="525" r:id="rId61"/>
    <p:sldId id="540" r:id="rId62"/>
    <p:sldId id="380" r:id="rId63"/>
    <p:sldId id="438" r:id="rId64"/>
    <p:sldId id="382" r:id="rId65"/>
    <p:sldId id="450" r:id="rId66"/>
    <p:sldId id="439" r:id="rId67"/>
    <p:sldId id="455" r:id="rId68"/>
    <p:sldId id="445" r:id="rId69"/>
    <p:sldId id="446" r:id="rId70"/>
    <p:sldId id="449" r:id="rId71"/>
    <p:sldId id="444" r:id="rId72"/>
    <p:sldId id="447" r:id="rId73"/>
    <p:sldId id="467" r:id="rId74"/>
    <p:sldId id="529" r:id="rId75"/>
    <p:sldId id="541" r:id="rId76"/>
    <p:sldId id="456" r:id="rId77"/>
    <p:sldId id="457" r:id="rId78"/>
    <p:sldId id="468" r:id="rId79"/>
    <p:sldId id="350" r:id="rId80"/>
    <p:sldId id="469" r:id="rId81"/>
    <p:sldId id="485" r:id="rId82"/>
    <p:sldId id="486" r:id="rId83"/>
    <p:sldId id="487" r:id="rId84"/>
    <p:sldId id="542" r:id="rId85"/>
    <p:sldId id="461" r:id="rId86"/>
    <p:sldId id="475" r:id="rId87"/>
    <p:sldId id="488" r:id="rId88"/>
    <p:sldId id="489" r:id="rId89"/>
    <p:sldId id="490" r:id="rId90"/>
    <p:sldId id="476" r:id="rId91"/>
    <p:sldId id="462" r:id="rId92"/>
    <p:sldId id="493" r:id="rId93"/>
    <p:sldId id="463" r:id="rId94"/>
    <p:sldId id="491" r:id="rId95"/>
    <p:sldId id="492" r:id="rId96"/>
    <p:sldId id="526" r:id="rId97"/>
    <p:sldId id="527" r:id="rId98"/>
    <p:sldId id="530" r:id="rId99"/>
    <p:sldId id="532" r:id="rId100"/>
    <p:sldId id="543" r:id="rId101"/>
    <p:sldId id="383" r:id="rId102"/>
    <p:sldId id="441" r:id="rId103"/>
    <p:sldId id="465" r:id="rId104"/>
    <p:sldId id="466" r:id="rId105"/>
    <p:sldId id="471" r:id="rId106"/>
    <p:sldId id="337" r:id="rId107"/>
    <p:sldId id="339" r:id="rId108"/>
    <p:sldId id="338" r:id="rId109"/>
    <p:sldId id="340" r:id="rId110"/>
    <p:sldId id="371" r:id="rId111"/>
    <p:sldId id="331" r:id="rId112"/>
    <p:sldId id="332" r:id="rId113"/>
    <p:sldId id="472" r:id="rId114"/>
    <p:sldId id="355" r:id="rId115"/>
    <p:sldId id="544" r:id="rId116"/>
    <p:sldId id="531" r:id="rId117"/>
    <p:sldId id="484" r:id="rId118"/>
    <p:sldId id="304" r:id="rId119"/>
    <p:sldId id="305" r:id="rId1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9" d="100"/>
          <a:sy n="79" d="100"/>
        </p:scale>
        <p:origin x="-894"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4/16/2014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0983D-6023-C541-B8A0-413C7CB83016}"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24026633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971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196" tIns="76196" rIns="76196" bIns="76196"/>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196" tIns="76196" rIns="76196" bIns="0">
            <a:normAutofit/>
          </a:bodyPr>
          <a:lstStyle>
            <a:lvl1pPr marL="0" indent="0" algn="l">
              <a:buNone/>
              <a:defRPr sz="2400">
                <a:solidFill>
                  <a:srgbClr val="5E6062"/>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1710397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3835237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177" indent="-457177">
              <a:buFont typeface="Arial"/>
              <a:buChar char="•"/>
              <a:defRPr sz="2400"/>
            </a:lvl1pPr>
            <a:lvl2pPr marL="914353" indent="-457177">
              <a:buFont typeface="Arial"/>
              <a:buChar char="•"/>
              <a:defRPr sz="2400"/>
            </a:lvl2pPr>
            <a:lvl3pPr marL="1371530" indent="-457177">
              <a:buFont typeface="Arial"/>
              <a:buChar char="•"/>
              <a:defRPr sz="2400"/>
            </a:lvl3pPr>
            <a:lvl4pPr marL="1828706" indent="-457177">
              <a:buFont typeface="Arial"/>
              <a:buChar char="•"/>
              <a:defRPr sz="2400"/>
            </a:lvl4pPr>
            <a:lvl5pPr marL="2285883" indent="-457177">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3206827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2049581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8.xml"/><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196" tIns="76196" rIns="76196" bIns="76196"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196" tIns="76196" rIns="76196" bIns="76196"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3" y="5973245"/>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defTabSz="457177"/>
            <a:endParaRPr lang="en-US">
              <a:solidFill>
                <a:prstClr val="white"/>
              </a:solidFill>
              <a:latin typeface="Arial"/>
            </a:endParaRPr>
          </a:p>
        </p:txBody>
      </p:sp>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1221"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171048630"/>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Lst>
  <p:txStyles>
    <p:titleStyle>
      <a:lvl1pPr algn="l" defTabSz="457177" rtl="0" eaLnBrk="1" latinLnBrk="0" hangingPunct="1">
        <a:spcBef>
          <a:spcPct val="0"/>
        </a:spcBef>
        <a:buNone/>
        <a:defRPr sz="4400" kern="1200" cap="none">
          <a:solidFill>
            <a:srgbClr val="5E6062"/>
          </a:solidFill>
          <a:latin typeface="Klavika"/>
          <a:ea typeface="+mj-ea"/>
          <a:cs typeface="+mj-cs"/>
        </a:defRPr>
      </a:lvl1pPr>
    </p:titleStyle>
    <p:bodyStyle>
      <a:lvl1pPr marL="342882" indent="-342882"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12" indent="-285736"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2942"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118"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295" indent="-228588" algn="l" defTabSz="457177"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videogame.law.ubc.ca/" TargetMode="External"/><Relationship Id="rId4" Type="http://schemas.openxmlformats.org/officeDocument/2006/relationships/hyperlink" Target="http://videogame.law.ubc.ca"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www.nytimes.com/2014/04/03/technology/personaltech/virtual-reality-perfect-for-an-immersive-society.html?_r=0" TargetMode="External"/><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0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www.justice.gov/usao/ma/news/2011/July/SwartzAaronPR.html"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qz.com/193802/traditional-media-is-still-a-great-business-to-be-in-if-youre-selling-video/"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hyperlink" Target="http://www.gamesindustry.biz/articles/2014-02-06-twitch-beats-facebook-amazon-in-u-s-online-traffic"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hyperlink" Target="http://bits.blogs.nytimes.com/2014/04/10/twitter-and-facebook-wield-little-influence-on-tv-watching/?_php=true&amp;_type=blogs&amp;hpw&amp;rref=technology&amp;_r=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arstechnica.com/tech-policy/2014/04/comcast-without-time-warner-cable-we-cant-compete-against-google-netflix/"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arstechnica.com/tech-policy/2014/04/comcast-without-time-warner-cable-we-cant-compete-against-google-netflix/"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hyperlink" Target="http://www.deadline.com/2013/12/big-media-2013-year-in-review/"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thedailybeast.com/articles/2013/12/16/the-opt-out-economy.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hyperlink" Target="http://techcrunch.com/2013/12/13/facebook-vs-tv-and-youtube/"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contently.com/strategist/2014/04/04/10-charts-that-are-changing-the-way-we-measure-content/"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techcrunch.com/2013/03/28/in-app-purchase-revenue-hits-record-high-accounts-for-76-of-u-s-iphone-app-revenue-90-in-asian-markets/"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hyperlink" Target="http://www.polygon.com/2014/4/9/5597896/study-mobile-app-revenue"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hyperlink" Target="http://www.digitaltrends.com/movies/will-web-broadcasters-like-netflix-degrade-the-quality-of-tv/#!D24k5" TargetMode="External"/><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hyperlink" Target="http://recode.net/2014/02/26/netflix-is-chasing-hbo-but-its-already-passed-plenty-of-big-cable-guys/"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hyperlink" Target="http://www.newyorker.com/online/blogs/elements/2014/02/comcast-versus-the-free-internet.html"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hyperlink" Target="http://arstechnica.com/business/2014/02/netflix-is-paying-comcast-for-direct-connection-to-network-wsj-reports/" TargetMode="External"/><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hyperlink" Target="http://blog.streamingmedia.com/2014/02/heres-comcast-netflix-deal-structured-numbers.html" TargetMode="External"/><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hyperlink" Target="http://blog.netflix.com/2014/03/internet-tolls-and-case-for-strong-net.html" TargetMode="External"/><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attpublicpolicy.com/consumers-2/who-should-pay-for-netflix/"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hyperlink" Target="http://www.nytimes.com/2014/04/04/business/international/eu-lawmakers-approve-tough-net-neutrality-rules.html" TargetMode="External"/><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hyperlink" Target="https://papers.ssrn.com/sol3/papers.cfm?abstract_id=388863" TargetMode="External"/><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en.wikipedia.org/wiki/Net_neutrality_in_Canada" TargetMode="External"/><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jkoblovsky.wordpress.com/2014/01/27/major-net-neutrality-policy-debate-looming-at-the-crtc/"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videogame.law.ubc.ca/2014/03/24/bc-open-education-chat/" TargetMode="External"/><Relationship Id="rId2" Type="http://schemas.openxmlformats.org/officeDocument/2006/relationships/hyperlink" Target="http://videogame.law.ubc.ca/2014/03/30/article-horrible-night/"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hyperlink" Target="http://www.dailydot.com/politics/piracy-studies-contradictory-paid-for/"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www.iposgoode.ca/2012/11/ip-osgoode-speaker-series-the-honourable-mr-justice-marshall-rothstein-%E2%80%93-reflections-on-the-supreme-court-of-canada-2012-copyright-decisions/"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www.ipwatchdog.com/2012/10/05/copyright-fair-use-cases-of-the-united-states-supreme-court/id=26225/"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www.press.uottawa.ca/sites/default/files/9780776620848_5.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hyperlink" Target="http://www.wired.com/2014/01/internet-companies-care-fair-use/"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www.techdirt.com/blog/innovation/articles/20131008/11072724796/15-technologies-legacy-content-companies-have-sued-past-15-years.shtml" TargetMode="Externa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79.xml.rels><?xml version="1.0" encoding="UTF-8" standalone="yes"?>
<Relationships xmlns="http://schemas.openxmlformats.org/package/2006/relationships"><Relationship Id="rId3" Type="http://schemas.openxmlformats.org/officeDocument/2006/relationships/hyperlink" Target="http://arstechnica.com/tech-policy/2014/02/lawrence-lessig-wins-damages-after-rights-holder-demands-youtube-takedown/" TargetMode="External"/><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amazon.com/dp/0743264746/?tag=roarin09-20"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hyperlink" Target="http://papers.ssrn.com/sol3/Papers.cfm?abstract_id=2404950"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hyperlink" Target="http://www.michaelgeist.ca/content/view/7077/125/"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hyperlink" Target="http://www.geekosystem.com/trolls-are-terrible/" TargetMode="External"/><Relationship Id="rId4" Type="http://schemas.openxmlformats.org/officeDocument/2006/relationships/image" Target="../media/image11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www.bjp-online.com/2014/03/getty-images-makes-35-million-images-free-in-fight-against-copyright-infringement/" TargetMode="External"/><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8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hyperlink" Target="http://qz.com/184378/the-future-of-tv-is-coming-into-focus-and-looks-pretty-great/"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www.mediapost.com/publications/article/218961/why-tv-dollars-wont-go-online-in-10-words.html" TargetMode="External"/><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hyperlink" Target="http://www.wired.co.uk/magazine/archive/2013/12/wired-world-2014/tv-ads-that-know-you-intimately" TargetMode="External"/><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hyperlink" Target="http://recode.net/2014/04/06/nielsens-ability-to-measure-mobile-tv-viewing-takes-step-forward/" TargetMode="External"/><Relationship Id="rId5" Type="http://schemas.openxmlformats.org/officeDocument/2006/relationships/image" Target="../media/image123.png"/><Relationship Id="rId4" Type="http://schemas.openxmlformats.org/officeDocument/2006/relationships/image" Target="../media/image122.png"/></Relationships>
</file>

<file path=ppt/slides/_rels/slide8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hyperlink" Target="http://pando.com/2014/03/03/tv-remains-the-10000-pound-gorilla-in-the-advertising-market/"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hyperlink" Target="http://scgnews.com/how-big-tech-companies-are-using-pr-techniques-to-counter-the-effects-of-nsa-scandal"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www.scientificamerican.com/article/when-big-data-marketing-becomes-stalking/" TargetMode="External"/><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scc-csc.lexum.com/scc-csc/scc-csc/en/item/2586/index.do" TargetMode="External"/><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5" Type="http://schemas.openxmlformats.org/officeDocument/2006/relationships/hyperlink" Target="http://arstechnica.com/tech-policy/2012/08/why-johnny-cant-stream-how-video-copyright-went-insane/" TargetMode="External"/><Relationship Id="rId4" Type="http://schemas.openxmlformats.org/officeDocument/2006/relationships/image" Target="../media/image13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25000"/>
            <a:lum/>
            <a:extLst>
              <a:ext uri="{28A0092B-C50C-407E-A947-70E740481C1C}">
                <a14:useLocalDpi xmlns:a14="http://schemas.microsoft.com/office/drawing/2010/main"/>
              </a:ext>
            </a:extLst>
          </a:blip>
          <a:srcRect/>
          <a:stretch>
            <a:fillRect t="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0632" y="-216586"/>
            <a:ext cx="9343913" cy="1010652"/>
          </a:xfrm>
        </p:spPr>
        <p:txBody>
          <a:bodyPr>
            <a:normAutofit/>
          </a:bodyPr>
          <a:lstStyle/>
          <a:p>
            <a:r>
              <a:rPr lang="en-US" b="1" dirty="0" smtClean="0">
                <a:solidFill>
                  <a:srgbClr val="FFFF00"/>
                </a:solidFill>
                <a:latin typeface="+mn-lt"/>
                <a:cs typeface="Times New Roman"/>
              </a:rPr>
              <a:t> </a:t>
            </a:r>
            <a:r>
              <a:rPr lang="en-US" b="1" dirty="0" smtClean="0">
                <a:solidFill>
                  <a:srgbClr val="000000"/>
                </a:solidFill>
                <a:latin typeface="+mn-lt"/>
                <a:cs typeface="Times New Roman"/>
              </a:rPr>
              <a:t>  </a:t>
            </a:r>
            <a:r>
              <a:rPr lang="en-US" sz="3600" b="1" dirty="0" smtClean="0">
                <a:solidFill>
                  <a:srgbClr val="000090"/>
                </a:solidFill>
                <a:latin typeface="+mn-lt"/>
                <a:cs typeface="Times New Roman"/>
              </a:rPr>
              <a:t>Social </a:t>
            </a:r>
            <a:r>
              <a:rPr lang="en-US" sz="3600" b="1" dirty="0" smtClean="0">
                <a:solidFill>
                  <a:srgbClr val="000090"/>
                </a:solidFill>
                <a:latin typeface="+mn-lt"/>
                <a:cs typeface="Times New Roman"/>
              </a:rPr>
              <a:t>Media Memes </a:t>
            </a:r>
            <a:r>
              <a:rPr lang="en-US" sz="3600" b="1" dirty="0" smtClean="0">
                <a:solidFill>
                  <a:srgbClr val="000090"/>
                </a:solidFill>
                <a:latin typeface="+mn-lt"/>
                <a:cs typeface="Times New Roman"/>
              </a:rPr>
              <a:t>&amp;  </a:t>
            </a:r>
            <a:r>
              <a:rPr lang="en-US" sz="3600" b="1" dirty="0" smtClean="0">
                <a:solidFill>
                  <a:srgbClr val="000090"/>
                </a:solidFill>
                <a:latin typeface="+mn-lt"/>
                <a:cs typeface="Times New Roman"/>
              </a:rPr>
              <a:t>Legal  Realities</a:t>
            </a:r>
            <a:endParaRPr lang="en-US" sz="3600" b="1" dirty="0">
              <a:solidFill>
                <a:srgbClr val="000090"/>
              </a:solidFill>
              <a:latin typeface="+mn-lt"/>
              <a:cs typeface="Times New Roman"/>
            </a:endParaRPr>
          </a:p>
        </p:txBody>
      </p:sp>
      <p:sp>
        <p:nvSpPr>
          <p:cNvPr id="3" name="Content Placeholder 2"/>
          <p:cNvSpPr>
            <a:spLocks noGrp="1"/>
          </p:cNvSpPr>
          <p:nvPr>
            <p:ph sz="quarter" idx="10"/>
          </p:nvPr>
        </p:nvSpPr>
        <p:spPr>
          <a:xfrm>
            <a:off x="223977" y="794066"/>
            <a:ext cx="8879304" cy="5143271"/>
          </a:xfrm>
        </p:spPr>
        <p:txBody>
          <a:bodyPr>
            <a:normAutofit fontScale="62500" lnSpcReduction="20000"/>
          </a:bodyPr>
          <a:lstStyle/>
          <a:p>
            <a:pPr marL="0" indent="0" algn="ctr">
              <a:buNone/>
            </a:pPr>
            <a:r>
              <a:rPr lang="en-US" sz="3800" b="1" dirty="0" smtClean="0">
                <a:solidFill>
                  <a:schemeClr val="tx1">
                    <a:lumMod val="85000"/>
                    <a:lumOff val="15000"/>
                  </a:schemeClr>
                </a:solidFill>
                <a:latin typeface="Lucida Console"/>
                <a:cs typeface="Lucida Console"/>
              </a:rPr>
              <a:t>“And Now For a </a:t>
            </a:r>
            <a:r>
              <a:rPr lang="en-US" sz="3800" b="1" dirty="0" smtClean="0">
                <a:solidFill>
                  <a:schemeClr val="tx1">
                    <a:lumMod val="85000"/>
                    <a:lumOff val="15000"/>
                  </a:schemeClr>
                </a:solidFill>
                <a:latin typeface="Lucida Console"/>
                <a:cs typeface="Lucida Console"/>
              </a:rPr>
              <a:t>Word…</a:t>
            </a:r>
            <a:r>
              <a:rPr lang="en-US" sz="3800" b="1" i="1" u="sng" dirty="0" smtClean="0">
                <a:solidFill>
                  <a:srgbClr val="FF0000"/>
                </a:solidFill>
                <a:latin typeface="Lucida Console"/>
                <a:cs typeface="Lucida Console"/>
              </a:rPr>
              <a:t>FROM</a:t>
            </a:r>
            <a:r>
              <a:rPr lang="en-US" sz="3800" b="1" dirty="0">
                <a:solidFill>
                  <a:srgbClr val="FF0000"/>
                </a:solidFill>
                <a:latin typeface="Lucida Console"/>
                <a:cs typeface="Lucida Console"/>
              </a:rPr>
              <a:t> </a:t>
            </a:r>
            <a:r>
              <a:rPr lang="en-US" sz="3800" b="1" dirty="0" smtClean="0">
                <a:solidFill>
                  <a:schemeClr val="tx1">
                    <a:lumMod val="85000"/>
                    <a:lumOff val="15000"/>
                  </a:schemeClr>
                </a:solidFill>
                <a:latin typeface="Lucida Console"/>
                <a:cs typeface="Lucida Console"/>
              </a:rPr>
              <a:t>the Audience</a:t>
            </a:r>
            <a:r>
              <a:rPr lang="en-US" sz="3800" b="1" dirty="0" smtClean="0">
                <a:solidFill>
                  <a:schemeClr val="tx1">
                    <a:lumMod val="85000"/>
                    <a:lumOff val="15000"/>
                  </a:schemeClr>
                </a:solidFill>
                <a:latin typeface="Lucida Console"/>
                <a:cs typeface="Lucida Console"/>
              </a:rPr>
              <a:t>. </a:t>
            </a:r>
            <a:endParaRPr lang="en-US" sz="3800" b="1" dirty="0" smtClean="0">
              <a:solidFill>
                <a:schemeClr val="tx1">
                  <a:lumMod val="85000"/>
                  <a:lumOff val="15000"/>
                </a:schemeClr>
              </a:solidFill>
              <a:latin typeface="Lucida Console"/>
              <a:cs typeface="Lucida Console"/>
            </a:endParaRPr>
          </a:p>
          <a:p>
            <a:pPr marL="0" indent="0" algn="ctr">
              <a:buNone/>
            </a:pPr>
            <a:r>
              <a:rPr lang="en-US" sz="3800" b="1" dirty="0" smtClean="0">
                <a:solidFill>
                  <a:schemeClr val="tx1">
                    <a:lumMod val="85000"/>
                    <a:lumOff val="15000"/>
                  </a:schemeClr>
                </a:solidFill>
                <a:latin typeface="Lucida Console"/>
                <a:cs typeface="Lucida Console"/>
              </a:rPr>
              <a:t>Social Media: Disruption and Opportunity”</a:t>
            </a:r>
          </a:p>
          <a:p>
            <a:pPr marL="0" indent="0" algn="ctr">
              <a:buNone/>
            </a:pPr>
            <a:endParaRPr lang="en-US" sz="3800" b="1" dirty="0" smtClean="0">
              <a:solidFill>
                <a:schemeClr val="tx1">
                  <a:lumMod val="85000"/>
                  <a:lumOff val="15000"/>
                </a:schemeClr>
              </a:solidFill>
              <a:latin typeface="Lucida Console"/>
              <a:cs typeface="Lucida Console"/>
            </a:endParaRPr>
          </a:p>
          <a:p>
            <a:pPr marL="0" indent="0" algn="ctr">
              <a:buNone/>
            </a:pPr>
            <a:r>
              <a:rPr lang="en-US" b="1" dirty="0" smtClean="0">
                <a:solidFill>
                  <a:schemeClr val="tx1">
                    <a:lumMod val="85000"/>
                    <a:lumOff val="15000"/>
                  </a:schemeClr>
                </a:solidFill>
                <a:latin typeface="Lucida Console"/>
                <a:cs typeface="Lucida Console"/>
              </a:rPr>
              <a:t>  </a:t>
            </a:r>
            <a:r>
              <a:rPr lang="en-US" sz="2900" b="1" dirty="0" smtClean="0">
                <a:solidFill>
                  <a:schemeClr val="tx1">
                    <a:lumMod val="85000"/>
                    <a:lumOff val="15000"/>
                  </a:schemeClr>
                </a:solidFill>
                <a:latin typeface="Lucida Console"/>
                <a:cs typeface="Lucida Console"/>
              </a:rPr>
              <a:t>The Law Society of Upper </a:t>
            </a:r>
            <a:r>
              <a:rPr lang="en-US" sz="2900" b="1" dirty="0">
                <a:solidFill>
                  <a:schemeClr val="tx1">
                    <a:lumMod val="85000"/>
                    <a:lumOff val="15000"/>
                  </a:schemeClr>
                </a:solidFill>
                <a:latin typeface="Lucida Console"/>
                <a:cs typeface="Lucida Console"/>
              </a:rPr>
              <a:t>C</a:t>
            </a:r>
            <a:r>
              <a:rPr lang="en-US" sz="2900" b="1" dirty="0" smtClean="0">
                <a:solidFill>
                  <a:schemeClr val="tx1">
                    <a:lumMod val="85000"/>
                    <a:lumOff val="15000"/>
                  </a:schemeClr>
                </a:solidFill>
                <a:latin typeface="Lucida Console"/>
                <a:cs typeface="Lucida Console"/>
              </a:rPr>
              <a:t>anada</a:t>
            </a:r>
          </a:p>
          <a:p>
            <a:pPr marL="0" indent="0" algn="ctr">
              <a:buNone/>
            </a:pPr>
            <a:r>
              <a:rPr lang="en-US" sz="2900" b="1" dirty="0" smtClean="0">
                <a:solidFill>
                  <a:schemeClr val="tx1">
                    <a:lumMod val="85000"/>
                    <a:lumOff val="15000"/>
                  </a:schemeClr>
                </a:solidFill>
                <a:latin typeface="Lucida Console"/>
                <a:cs typeface="Lucida Console"/>
              </a:rPr>
              <a:t>  17</a:t>
            </a:r>
            <a:r>
              <a:rPr lang="en-US" sz="2900" b="1" baseline="30000" dirty="0" smtClean="0">
                <a:solidFill>
                  <a:schemeClr val="tx1">
                    <a:lumMod val="85000"/>
                    <a:lumOff val="15000"/>
                  </a:schemeClr>
                </a:solidFill>
                <a:latin typeface="Lucida Console"/>
                <a:cs typeface="Lucida Console"/>
              </a:rPr>
              <a:t>th</a:t>
            </a:r>
            <a:r>
              <a:rPr lang="en-US" sz="2900" b="1" dirty="0" smtClean="0">
                <a:solidFill>
                  <a:schemeClr val="tx1">
                    <a:lumMod val="85000"/>
                    <a:lumOff val="15000"/>
                  </a:schemeClr>
                </a:solidFill>
                <a:latin typeface="Lucida Console"/>
                <a:cs typeface="Lucida Console"/>
              </a:rPr>
              <a:t> Biennial  National Conference</a:t>
            </a:r>
          </a:p>
          <a:p>
            <a:pPr marL="0" indent="0" algn="ctr">
              <a:buNone/>
            </a:pPr>
            <a:r>
              <a:rPr lang="en-US" sz="2900" b="1" dirty="0" smtClean="0">
                <a:solidFill>
                  <a:schemeClr val="tx1">
                    <a:lumMod val="85000"/>
                    <a:lumOff val="15000"/>
                  </a:schemeClr>
                </a:solidFill>
                <a:latin typeface="Lucida Console"/>
                <a:cs typeface="Lucida Console"/>
              </a:rPr>
              <a:t>  New Developments in Communications </a:t>
            </a:r>
          </a:p>
          <a:p>
            <a:pPr marL="0" indent="0" algn="ctr">
              <a:buNone/>
            </a:pPr>
            <a:r>
              <a:rPr lang="en-US" sz="2900" b="1" dirty="0" smtClean="0">
                <a:solidFill>
                  <a:schemeClr val="tx1">
                    <a:lumMod val="85000"/>
                    <a:lumOff val="15000"/>
                  </a:schemeClr>
                </a:solidFill>
                <a:latin typeface="Lucida Console"/>
                <a:cs typeface="Lucida Console"/>
              </a:rPr>
              <a:t>  Law and Policy, May 1 2014</a:t>
            </a:r>
          </a:p>
          <a:p>
            <a:pPr marL="0" indent="0">
              <a:buNone/>
            </a:pPr>
            <a:endParaRPr lang="en-US" b="1" dirty="0" smtClean="0">
              <a:solidFill>
                <a:srgbClr val="FFFFFF"/>
              </a:solidFill>
              <a:latin typeface="Lucida Console"/>
              <a:cs typeface="Lucida Console"/>
            </a:endParaRPr>
          </a:p>
          <a:p>
            <a:pPr marL="0" indent="0">
              <a:buNone/>
            </a:pPr>
            <a:r>
              <a:rPr lang="en-US" b="1" dirty="0" smtClean="0">
                <a:solidFill>
                  <a:srgbClr val="FFFFFF"/>
                </a:solidFill>
                <a:latin typeface="Lucida Console"/>
                <a:cs typeface="Lucida Console"/>
              </a:rPr>
              <a:t> </a:t>
            </a:r>
            <a:endParaRPr lang="en-US" b="1" dirty="0">
              <a:solidFill>
                <a:srgbClr val="FFFFFF"/>
              </a:solidFill>
              <a:latin typeface="Lucida Console"/>
              <a:cs typeface="Lucida Console"/>
            </a:endParaRPr>
          </a:p>
          <a:p>
            <a:endParaRPr lang="en-US" dirty="0">
              <a:solidFill>
                <a:srgbClr val="FFFF00"/>
              </a:solidFill>
              <a:latin typeface="Lucida Console"/>
              <a:cs typeface="Lucida Console"/>
            </a:endParaRPr>
          </a:p>
          <a:p>
            <a:endParaRPr lang="en-US" dirty="0">
              <a:solidFill>
                <a:srgbClr val="FFFF00"/>
              </a:solidFill>
              <a:latin typeface="Lucida Console"/>
              <a:cs typeface="Lucida Console"/>
            </a:endParaRPr>
          </a:p>
          <a:p>
            <a:pPr marL="0" indent="0">
              <a:buNone/>
            </a:pPr>
            <a:endParaRPr lang="en-US" sz="1600" dirty="0" smtClean="0">
              <a:solidFill>
                <a:srgbClr val="FFFF00"/>
              </a:solidFill>
              <a:latin typeface="Lucida Console"/>
              <a:cs typeface="Lucida Console"/>
            </a:endParaRPr>
          </a:p>
          <a:p>
            <a:pPr marL="0" indent="0">
              <a:buNone/>
            </a:pPr>
            <a:endParaRPr lang="en-US" sz="1800" b="1" dirty="0" smtClean="0">
              <a:solidFill>
                <a:srgbClr val="000000"/>
              </a:solidFill>
              <a:latin typeface="Lucida Console"/>
              <a:cs typeface="Lucida Console"/>
            </a:endParaRPr>
          </a:p>
          <a:p>
            <a:pPr marL="0" indent="0">
              <a:buNone/>
            </a:pPr>
            <a:endParaRPr lang="en-US" sz="1800" b="1" dirty="0">
              <a:solidFill>
                <a:srgbClr val="000000"/>
              </a:solidFill>
              <a:latin typeface="Lucida Console"/>
              <a:cs typeface="Lucida Console"/>
            </a:endParaRPr>
          </a:p>
          <a:p>
            <a:pPr marL="0" indent="0">
              <a:buNone/>
            </a:pPr>
            <a:endParaRPr lang="en-US" sz="1800" b="1" dirty="0" smtClean="0">
              <a:solidFill>
                <a:srgbClr val="000000"/>
              </a:solidFill>
              <a:latin typeface="Lucida Console"/>
              <a:cs typeface="Lucida Console"/>
            </a:endParaRPr>
          </a:p>
          <a:p>
            <a:pPr marL="0" indent="0">
              <a:buNone/>
            </a:pPr>
            <a:endParaRPr lang="en-US" sz="1800" b="1" dirty="0" smtClean="0">
              <a:solidFill>
                <a:srgbClr val="000000"/>
              </a:solidFill>
              <a:latin typeface="Lucida Console"/>
              <a:cs typeface="Lucida Console"/>
            </a:endParaRPr>
          </a:p>
          <a:p>
            <a:pPr marL="0" indent="0">
              <a:buNone/>
            </a:pPr>
            <a:r>
              <a:rPr lang="en-US" sz="1800" b="1" dirty="0" smtClean="0">
                <a:solidFill>
                  <a:srgbClr val="000000"/>
                </a:solidFill>
                <a:latin typeface="Lucida Console"/>
                <a:cs typeface="Lucida Console"/>
              </a:rPr>
              <a:t> </a:t>
            </a:r>
            <a:r>
              <a:rPr lang="en-US" sz="3200" b="1" dirty="0" smtClean="0">
                <a:solidFill>
                  <a:srgbClr val="000000"/>
                </a:solidFill>
                <a:latin typeface="Lucida Console"/>
                <a:cs typeface="Lucida Console"/>
              </a:rPr>
              <a:t>Jon </a:t>
            </a:r>
            <a:r>
              <a:rPr lang="en-US" sz="3200" b="1" dirty="0" err="1" smtClean="0">
                <a:solidFill>
                  <a:srgbClr val="000000"/>
                </a:solidFill>
                <a:latin typeface="Lucida Console"/>
                <a:cs typeface="Lucida Console"/>
              </a:rPr>
              <a:t>Festinger</a:t>
            </a:r>
            <a:r>
              <a:rPr lang="en-US" sz="3200" b="1" dirty="0" smtClean="0">
                <a:solidFill>
                  <a:srgbClr val="000000"/>
                </a:solidFill>
                <a:latin typeface="Lucida Console"/>
                <a:cs typeface="Lucida Console"/>
              </a:rPr>
              <a:t> Q.C.</a:t>
            </a:r>
          </a:p>
          <a:p>
            <a:pPr marL="0" indent="0">
              <a:buNone/>
            </a:pPr>
            <a:endParaRPr lang="en-US" sz="2100" b="1" dirty="0" smtClean="0">
              <a:solidFill>
                <a:srgbClr val="000000"/>
              </a:solidFill>
              <a:latin typeface="Lucida Console"/>
              <a:cs typeface="Lucida Console"/>
            </a:endParaRPr>
          </a:p>
          <a:p>
            <a:pPr marL="0" indent="0">
              <a:buNone/>
            </a:pPr>
            <a:r>
              <a:rPr lang="en-US" sz="1800" b="1" dirty="0" smtClean="0">
                <a:solidFill>
                  <a:srgbClr val="000000"/>
                </a:solidFill>
                <a:latin typeface="Lucida Console"/>
                <a:cs typeface="Lucida Console"/>
              </a:rPr>
              <a:t> </a:t>
            </a:r>
            <a:r>
              <a:rPr lang="en-US" sz="2600" b="1" dirty="0" err="1" smtClean="0">
                <a:solidFill>
                  <a:srgbClr val="000000"/>
                </a:solidFill>
                <a:latin typeface="Lucida Console"/>
                <a:cs typeface="Lucida Console"/>
              </a:rPr>
              <a:t>Festinger</a:t>
            </a:r>
            <a:r>
              <a:rPr lang="en-US" sz="2600" b="1" dirty="0" smtClean="0">
                <a:solidFill>
                  <a:srgbClr val="000000"/>
                </a:solidFill>
                <a:latin typeface="Lucida Console"/>
                <a:cs typeface="Lucida Console"/>
              </a:rPr>
              <a:t> </a:t>
            </a:r>
            <a:r>
              <a:rPr lang="en-US" sz="2600" b="1" dirty="0">
                <a:solidFill>
                  <a:srgbClr val="000000"/>
                </a:solidFill>
                <a:latin typeface="Lucida Console"/>
                <a:cs typeface="Lucida Console"/>
              </a:rPr>
              <a:t>Law &amp; Strategy </a:t>
            </a:r>
            <a:r>
              <a:rPr lang="en-US" sz="2600" b="1" dirty="0" smtClean="0">
                <a:solidFill>
                  <a:srgbClr val="000000"/>
                </a:solidFill>
                <a:latin typeface="Lucida Console"/>
                <a:cs typeface="Lucida Console"/>
              </a:rPr>
              <a:t>                                                      </a:t>
            </a:r>
            <a:endParaRPr lang="en-US" sz="2600" b="1" dirty="0">
              <a:solidFill>
                <a:srgbClr val="000000"/>
              </a:solidFill>
              <a:latin typeface="Lucida Console"/>
              <a:cs typeface="Lucida Console"/>
            </a:endParaRPr>
          </a:p>
          <a:p>
            <a:pPr marL="0" indent="0">
              <a:buNone/>
            </a:pPr>
            <a:r>
              <a:rPr lang="en-US" sz="2600" b="1" dirty="0" smtClean="0">
                <a:solidFill>
                  <a:srgbClr val="000000"/>
                </a:solidFill>
                <a:latin typeface="Lucida Console"/>
                <a:cs typeface="Lucida Console"/>
              </a:rPr>
              <a:t> Centre </a:t>
            </a:r>
            <a:r>
              <a:rPr lang="en-US" sz="2600" b="1" dirty="0">
                <a:solidFill>
                  <a:srgbClr val="000000"/>
                </a:solidFill>
                <a:latin typeface="Lucida Console"/>
                <a:cs typeface="Lucida Console"/>
              </a:rPr>
              <a:t>for Digital </a:t>
            </a:r>
            <a:r>
              <a:rPr lang="en-US" sz="2600" b="1" dirty="0" smtClean="0">
                <a:solidFill>
                  <a:srgbClr val="000000"/>
                </a:solidFill>
                <a:latin typeface="Lucida Console"/>
                <a:cs typeface="Lucida Console"/>
              </a:rPr>
              <a:t>Media                                                      </a:t>
            </a:r>
            <a:endParaRPr lang="en-US" sz="2600" b="1" dirty="0">
              <a:solidFill>
                <a:srgbClr val="000000"/>
              </a:solidFill>
              <a:latin typeface="Lucida Console"/>
              <a:cs typeface="Lucida Console"/>
            </a:endParaRPr>
          </a:p>
          <a:p>
            <a:pPr marL="0" indent="0">
              <a:buNone/>
            </a:pPr>
            <a:r>
              <a:rPr lang="en-US" sz="2600" b="1" dirty="0" smtClean="0">
                <a:solidFill>
                  <a:srgbClr val="000000"/>
                </a:solidFill>
                <a:latin typeface="Lucida Console"/>
                <a:cs typeface="Lucida Console"/>
              </a:rPr>
              <a:t>  UBC </a:t>
            </a:r>
            <a:r>
              <a:rPr lang="en-US" sz="2600" b="1" dirty="0" smtClean="0">
                <a:solidFill>
                  <a:srgbClr val="000000"/>
                </a:solidFill>
                <a:latin typeface="Lucida Console"/>
                <a:cs typeface="Lucida Console"/>
              </a:rPr>
              <a:t>Faculty of Law</a:t>
            </a:r>
          </a:p>
          <a:p>
            <a:pPr marL="0" indent="0">
              <a:buNone/>
            </a:pPr>
            <a:r>
              <a:rPr lang="en-US" sz="2600" b="1" dirty="0" smtClean="0">
                <a:solidFill>
                  <a:srgbClr val="000000"/>
                </a:solidFill>
                <a:latin typeface="Lucida Console"/>
                <a:cs typeface="Lucida Console"/>
              </a:rPr>
              <a:t>  TRU </a:t>
            </a:r>
            <a:r>
              <a:rPr lang="en-US" sz="2600" b="1" dirty="0" smtClean="0">
                <a:solidFill>
                  <a:srgbClr val="000000"/>
                </a:solidFill>
                <a:latin typeface="Lucida Console"/>
                <a:cs typeface="Lucida Console"/>
              </a:rPr>
              <a:t>Faculty of </a:t>
            </a:r>
            <a:r>
              <a:rPr lang="en-US" sz="2600" b="1" dirty="0" smtClean="0">
                <a:solidFill>
                  <a:srgbClr val="000000"/>
                </a:solidFill>
                <a:latin typeface="Lucida Console"/>
                <a:cs typeface="Lucida Console"/>
              </a:rPr>
              <a:t>Law</a:t>
            </a:r>
            <a:endParaRPr lang="en-US" sz="2600" b="1" dirty="0">
              <a:solidFill>
                <a:srgbClr val="000000"/>
              </a:solidFill>
              <a:latin typeface="Lucida Console"/>
              <a:cs typeface="Lucida Console"/>
            </a:endParaRPr>
          </a:p>
          <a:p>
            <a:pPr marL="0" indent="0">
              <a:buNone/>
            </a:pPr>
            <a:r>
              <a:rPr lang="en-US" sz="2600" b="1" dirty="0" smtClean="0">
                <a:solidFill>
                  <a:srgbClr val="FFFF00"/>
                </a:solidFill>
                <a:latin typeface="Lucida Console"/>
                <a:cs typeface="Lucida Console"/>
                <a:hlinkClick r:id="rId4"/>
              </a:rPr>
              <a:t> </a:t>
            </a:r>
            <a:r>
              <a:rPr lang="en-US" sz="2600" b="1" dirty="0" smtClean="0">
                <a:solidFill>
                  <a:srgbClr val="FFFF00"/>
                </a:solidFill>
                <a:latin typeface="Lucida Console"/>
                <a:cs typeface="Lucida Console"/>
                <a:hlinkClick r:id="rId5"/>
              </a:rPr>
              <a:t>http</a:t>
            </a:r>
            <a:r>
              <a:rPr lang="en-US" sz="2600" b="1" dirty="0" smtClean="0">
                <a:solidFill>
                  <a:srgbClr val="FFFF00"/>
                </a:solidFill>
                <a:latin typeface="Lucida Console"/>
                <a:cs typeface="Lucida Console"/>
                <a:hlinkClick r:id="rId5"/>
              </a:rPr>
              <a:t>://</a:t>
            </a:r>
            <a:r>
              <a:rPr lang="en-US" sz="2600" b="1" dirty="0" smtClean="0">
                <a:solidFill>
                  <a:srgbClr val="FFFF00"/>
                </a:solidFill>
                <a:latin typeface="Lucida Console"/>
                <a:cs typeface="Lucida Console"/>
                <a:hlinkClick r:id="rId5"/>
              </a:rPr>
              <a:t>videogame.law.ubc.ca</a:t>
            </a:r>
            <a:endParaRPr lang="en-US" sz="2600" b="1" dirty="0" smtClean="0">
              <a:solidFill>
                <a:srgbClr val="FFFF00"/>
              </a:solidFill>
              <a:latin typeface="Lucida Console"/>
              <a:cs typeface="Lucida Console"/>
            </a:endParaRPr>
          </a:p>
          <a:p>
            <a:pPr marL="0" indent="0">
              <a:buNone/>
            </a:pPr>
            <a:r>
              <a:rPr lang="en-US" sz="2600" b="1" dirty="0">
                <a:solidFill>
                  <a:srgbClr val="FFFF00"/>
                </a:solidFill>
                <a:latin typeface="Lucida Console"/>
                <a:cs typeface="Lucida Console"/>
              </a:rPr>
              <a:t> </a:t>
            </a:r>
            <a:r>
              <a:rPr lang="en-US" sz="2600" b="1" dirty="0" smtClean="0">
                <a:solidFill>
                  <a:srgbClr val="FFFF00"/>
                </a:solidFill>
                <a:latin typeface="Lucida Console"/>
                <a:cs typeface="Lucida Console"/>
              </a:rPr>
              <a:t>  </a:t>
            </a:r>
            <a:r>
              <a:rPr lang="en-US" sz="2600" b="1" dirty="0" smtClean="0">
                <a:solidFill>
                  <a:schemeClr val="tx1"/>
                </a:solidFill>
                <a:latin typeface="Lucida Console"/>
                <a:cs typeface="Lucida Console"/>
              </a:rPr>
              <a:t>@</a:t>
            </a:r>
            <a:r>
              <a:rPr lang="en-US" sz="2600" b="1" dirty="0" err="1" smtClean="0">
                <a:solidFill>
                  <a:schemeClr val="tx1"/>
                </a:solidFill>
                <a:latin typeface="Lucida Console"/>
                <a:cs typeface="Lucida Console"/>
              </a:rPr>
              <a:t>jonfestinger</a:t>
            </a:r>
            <a:endParaRPr lang="en-US" sz="2600" b="1" dirty="0">
              <a:solidFill>
                <a:schemeClr val="tx1"/>
              </a:solidFill>
              <a:latin typeface="Lucida Console"/>
              <a:cs typeface="Lucida Console"/>
            </a:endParaRPr>
          </a:p>
          <a:p>
            <a:pPr marL="0" indent="0">
              <a:buNone/>
            </a:pPr>
            <a:r>
              <a:rPr lang="en-US" sz="1800" b="1" dirty="0" smtClean="0">
                <a:solidFill>
                  <a:srgbClr val="FFFF00"/>
                </a:solidFill>
                <a:latin typeface="Lucida Console"/>
                <a:cs typeface="Lucida Console"/>
              </a:rPr>
              <a:t>                                                        </a:t>
            </a:r>
            <a:endParaRPr lang="en-US" sz="1800" b="1" dirty="0">
              <a:solidFill>
                <a:srgbClr val="FFFF00"/>
              </a:solidFill>
              <a:latin typeface="Lucida Console"/>
              <a:cs typeface="Lucida Console"/>
            </a:endParaRPr>
          </a:p>
          <a:p>
            <a:pPr marL="0" indent="0">
              <a:buNone/>
            </a:pPr>
            <a:endParaRPr lang="en-US" sz="1800" dirty="0"/>
          </a:p>
          <a:p>
            <a:pPr marL="0" indent="0">
              <a:buNone/>
            </a:pPr>
            <a:endParaRPr lang="en-US" dirty="0"/>
          </a:p>
          <a:p>
            <a:pPr marL="0" indent="0">
              <a:buNone/>
            </a:pPr>
            <a:endParaRPr lang="en-US" dirty="0"/>
          </a:p>
          <a:p>
            <a:endParaRPr lang="en-US" dirty="0"/>
          </a:p>
        </p:txBody>
      </p:sp>
      <p:pic>
        <p:nvPicPr>
          <p:cNvPr id="4" name="Picture 3"/>
          <p:cNvPicPr>
            <a:picLocks noChangeAspect="1"/>
          </p:cNvPicPr>
          <p:nvPr/>
        </p:nvPicPr>
        <p:blipFill>
          <a:blip r:embed="rId6"/>
          <a:stretch>
            <a:fillRect/>
          </a:stretch>
        </p:blipFill>
        <p:spPr>
          <a:xfrm flipH="1">
            <a:off x="6714960" y="2428452"/>
            <a:ext cx="2152314" cy="3508885"/>
          </a:xfrm>
          <a:prstGeom prst="rect">
            <a:avLst/>
          </a:prstGeom>
        </p:spPr>
      </p:pic>
    </p:spTree>
    <p:extLst>
      <p:ext uri="{BB962C8B-B14F-4D97-AF65-F5344CB8AC3E}">
        <p14:creationId xmlns:p14="http://schemas.microsoft.com/office/powerpoint/2010/main" val="1174297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 y="1857808"/>
            <a:ext cx="9047746" cy="4318000"/>
          </a:xfrm>
        </p:spPr>
        <p:txBody>
          <a:bodyPr>
            <a:normAutofit/>
          </a:bodyPr>
          <a:lstStyle/>
          <a:p>
            <a:pPr marL="0" indent="0">
              <a:buNone/>
            </a:pPr>
            <a:r>
              <a:rPr lang="en-US" sz="6000" b="1" dirty="0" smtClean="0">
                <a:solidFill>
                  <a:srgbClr val="FF0000"/>
                </a:solidFill>
                <a:latin typeface="+mn-lt"/>
              </a:rPr>
              <a:t>B. </a:t>
            </a:r>
            <a:r>
              <a:rPr lang="en-US" sz="6000" b="1" dirty="0" smtClean="0">
                <a:solidFill>
                  <a:srgbClr val="FFFF00"/>
                </a:solidFill>
                <a:latin typeface="+mn-lt"/>
              </a:rPr>
              <a:t>What </a:t>
            </a:r>
            <a:r>
              <a:rPr lang="en-US" sz="6000" b="1" dirty="0" smtClean="0">
                <a:solidFill>
                  <a:srgbClr val="FFFF00"/>
                </a:solidFill>
                <a:latin typeface="+mn-lt"/>
              </a:rPr>
              <a:t>Do We </a:t>
            </a:r>
            <a:r>
              <a:rPr lang="en-US" sz="6000" b="1" dirty="0" smtClean="0">
                <a:solidFill>
                  <a:srgbClr val="FFFF00"/>
                </a:solidFill>
                <a:latin typeface="+mn-lt"/>
              </a:rPr>
              <a:t>Mean By  </a:t>
            </a:r>
            <a:endParaRPr lang="en-US" sz="6000" b="1" dirty="0" smtClean="0">
              <a:solidFill>
                <a:srgbClr val="FFFF00"/>
              </a:solidFill>
              <a:latin typeface="+mn-lt"/>
            </a:endParaRPr>
          </a:p>
          <a:p>
            <a:pPr marL="0" indent="0">
              <a:buNone/>
            </a:pPr>
            <a:r>
              <a:rPr lang="en-US" sz="6000" b="1" dirty="0" smtClean="0">
                <a:solidFill>
                  <a:srgbClr val="FFFF00"/>
                </a:solidFill>
                <a:latin typeface="+mn-lt"/>
              </a:rPr>
              <a:t>        “</a:t>
            </a:r>
            <a:r>
              <a:rPr lang="en-US" sz="6000" b="1" dirty="0" smtClean="0">
                <a:solidFill>
                  <a:srgbClr val="FFFF00"/>
                </a:solidFill>
                <a:latin typeface="+mn-lt"/>
              </a:rPr>
              <a:t>Social Media”</a:t>
            </a:r>
            <a:endParaRPr lang="en-US" sz="6000" b="1" dirty="0">
              <a:solidFill>
                <a:srgbClr val="FFFF00"/>
              </a:solidFill>
              <a:latin typeface="+mn-lt"/>
            </a:endParaRPr>
          </a:p>
        </p:txBody>
      </p:sp>
    </p:spTree>
    <p:extLst>
      <p:ext uri="{BB962C8B-B14F-4D97-AF65-F5344CB8AC3E}">
        <p14:creationId xmlns:p14="http://schemas.microsoft.com/office/powerpoint/2010/main" val="39085885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457677"/>
            <a:ext cx="8510954" cy="5268457"/>
          </a:xfrm>
        </p:spPr>
        <p:txBody>
          <a:bodyPr>
            <a:normAutofit/>
          </a:bodyPr>
          <a:lstStyle/>
          <a:p>
            <a:pPr marL="0" indent="0">
              <a:buNone/>
            </a:pPr>
            <a:r>
              <a:rPr lang="en-US" sz="3200" b="1" dirty="0">
                <a:solidFill>
                  <a:srgbClr val="FF0000"/>
                </a:solidFill>
                <a:latin typeface="+mn-lt"/>
                <a:cs typeface="Lucida Console"/>
              </a:rPr>
              <a:t>1</a:t>
            </a:r>
            <a:r>
              <a:rPr lang="en-US" sz="3200" b="1" dirty="0" smtClean="0">
                <a:solidFill>
                  <a:srgbClr val="FF0000"/>
                </a:solidFill>
                <a:latin typeface="+mn-lt"/>
                <a:cs typeface="Lucida Console"/>
              </a:rPr>
              <a:t>. </a:t>
            </a:r>
            <a:r>
              <a:rPr lang="en-US" sz="3200" b="1" dirty="0" smtClean="0">
                <a:solidFill>
                  <a:srgbClr val="FFFF00"/>
                </a:solidFill>
                <a:latin typeface="+mn-lt"/>
                <a:cs typeface="Lucida Console"/>
              </a:rPr>
              <a:t>Social Media meets The Internet of Things: </a:t>
            </a:r>
            <a:r>
              <a:rPr lang="en-US" sz="3200" b="1" dirty="0" smtClean="0">
                <a:solidFill>
                  <a:schemeClr val="bg1"/>
                </a:solidFill>
                <a:latin typeface="+mn-lt"/>
                <a:cs typeface="Lucida Console"/>
              </a:rPr>
              <a:t>Will this be </a:t>
            </a:r>
            <a:r>
              <a:rPr lang="en-US" sz="3200" b="1" dirty="0" smtClean="0">
                <a:solidFill>
                  <a:srgbClr val="FF0000"/>
                </a:solidFill>
                <a:latin typeface="+mn-lt"/>
                <a:cs typeface="Lucida Console"/>
              </a:rPr>
              <a:t>even more competition </a:t>
            </a:r>
            <a:r>
              <a:rPr lang="en-US" sz="3200" b="1" dirty="0" smtClean="0">
                <a:solidFill>
                  <a:schemeClr val="bg1"/>
                </a:solidFill>
                <a:latin typeface="+mn-lt"/>
                <a:cs typeface="Lucida Console"/>
              </a:rPr>
              <a:t>for traditional media &amp; entertainment?</a:t>
            </a:r>
            <a:endParaRPr lang="en-US" sz="3200" b="1" dirty="0">
              <a:solidFill>
                <a:schemeClr val="bg1"/>
              </a:solidFill>
              <a:latin typeface="+mn-lt"/>
              <a:cs typeface="Lucida Console"/>
            </a:endParaRPr>
          </a:p>
        </p:txBody>
      </p:sp>
      <p:pic>
        <p:nvPicPr>
          <p:cNvPr id="4" name="Content Placeholder 3" descr="Screen Shot 2014-04-12 at 8.54.18 PM.png"/>
          <p:cNvPicPr>
            <a:picLocks noChangeAspect="1"/>
          </p:cNvPicPr>
          <p:nvPr/>
        </p:nvPicPr>
        <p:blipFill rotWithShape="1">
          <a:blip r:embed="rId2" cstate="email">
            <a:extLst>
              <a:ext uri="{28A0092B-C50C-407E-A947-70E740481C1C}">
                <a14:useLocalDpi xmlns:a14="http://schemas.microsoft.com/office/drawing/2010/main"/>
              </a:ext>
            </a:extLst>
          </a:blip>
          <a:srcRect t="-367"/>
          <a:stretch/>
        </p:blipFill>
        <p:spPr>
          <a:xfrm>
            <a:off x="2668483" y="1886863"/>
            <a:ext cx="3533172" cy="864000"/>
          </a:xfrm>
          <a:prstGeom prst="rect">
            <a:avLst/>
          </a:prstGeom>
        </p:spPr>
      </p:pic>
      <p:pic>
        <p:nvPicPr>
          <p:cNvPr id="5" name="Content Placeholder 5" descr="Screen Shot 2014-04-12 at 8.53.38 PM.png"/>
          <p:cNvPicPr>
            <a:picLocks noChangeAspect="1"/>
          </p:cNvPicPr>
          <p:nvPr/>
        </p:nvPicPr>
        <p:blipFill rotWithShape="1">
          <a:blip r:embed="rId3" cstate="email">
            <a:extLst>
              <a:ext uri="{28A0092B-C50C-407E-A947-70E740481C1C}">
                <a14:useLocalDpi xmlns:a14="http://schemas.microsoft.com/office/drawing/2010/main"/>
              </a:ext>
            </a:extLst>
          </a:blip>
          <a:srcRect t="1145" b="-8831"/>
          <a:stretch/>
        </p:blipFill>
        <p:spPr>
          <a:xfrm>
            <a:off x="1231333" y="2620130"/>
            <a:ext cx="6407473" cy="3214151"/>
          </a:xfrm>
          <a:prstGeom prst="rect">
            <a:avLst/>
          </a:prstGeom>
        </p:spPr>
      </p:pic>
    </p:spTree>
    <p:extLst>
      <p:ext uri="{BB962C8B-B14F-4D97-AF65-F5344CB8AC3E}">
        <p14:creationId xmlns:p14="http://schemas.microsoft.com/office/powerpoint/2010/main" val="11930877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alpha val="30000"/>
          </a:schemeClr>
        </a:solidFill>
        <a:effectLst/>
      </p:bgPr>
    </p:bg>
    <p:spTree>
      <p:nvGrpSpPr>
        <p:cNvPr id="1" name=""/>
        <p:cNvGrpSpPr/>
        <p:nvPr/>
      </p:nvGrpSpPr>
      <p:grpSpPr>
        <a:xfrm>
          <a:off x="0" y="0"/>
          <a:ext cx="0" cy="0"/>
          <a:chOff x="0" y="0"/>
          <a:chExt cx="0" cy="0"/>
        </a:xfrm>
      </p:grpSpPr>
      <p:pic>
        <p:nvPicPr>
          <p:cNvPr id="8" name="Content Placeholder 7" descr="800px-Internet_of_Things.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064" r="870"/>
          <a:stretch/>
        </p:blipFill>
        <p:spPr>
          <a:xfrm>
            <a:off x="160052" y="507999"/>
            <a:ext cx="8825463" cy="5373078"/>
          </a:xfrm>
          <a:prstGeom prst="rect">
            <a:avLst/>
          </a:prstGeom>
        </p:spPr>
      </p:pic>
    </p:spTree>
    <p:extLst>
      <p:ext uri="{BB962C8B-B14F-4D97-AF65-F5344CB8AC3E}">
        <p14:creationId xmlns:p14="http://schemas.microsoft.com/office/powerpoint/2010/main" val="35337362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9232" y="93676"/>
            <a:ext cx="8686800" cy="1016000"/>
          </a:xfrm>
        </p:spPr>
        <p:txBody>
          <a:bodyPr>
            <a:normAutofit/>
          </a:bodyPr>
          <a:lstStyle/>
          <a:p>
            <a:r>
              <a:rPr lang="en-US" sz="3600" b="1" dirty="0">
                <a:solidFill>
                  <a:srgbClr val="FF0000"/>
                </a:solidFill>
                <a:latin typeface="+mn-lt"/>
              </a:rPr>
              <a:t>2</a:t>
            </a:r>
            <a:r>
              <a:rPr lang="en-US" sz="3600" b="1" dirty="0" smtClean="0">
                <a:solidFill>
                  <a:srgbClr val="FF0000"/>
                </a:solidFill>
                <a:latin typeface="+mn-lt"/>
              </a:rPr>
              <a:t>. </a:t>
            </a:r>
            <a:r>
              <a:rPr lang="en-US" sz="3600" b="1" dirty="0" smtClean="0">
                <a:solidFill>
                  <a:schemeClr val="accent1">
                    <a:lumMod val="75000"/>
                  </a:schemeClr>
                </a:solidFill>
                <a:latin typeface="+mn-lt"/>
              </a:rPr>
              <a:t>Facebook</a:t>
            </a:r>
            <a:r>
              <a:rPr lang="en-US" sz="3600" b="1" dirty="0" smtClean="0">
                <a:solidFill>
                  <a:schemeClr val="tx2">
                    <a:lumMod val="40000"/>
                    <a:lumOff val="60000"/>
                  </a:schemeClr>
                </a:solidFill>
                <a:latin typeface="+mn-lt"/>
              </a:rPr>
              <a:t> </a:t>
            </a:r>
            <a:r>
              <a:rPr lang="en-US" sz="3600" b="1" dirty="0" smtClean="0">
                <a:solidFill>
                  <a:schemeClr val="bg1"/>
                </a:solidFill>
                <a:latin typeface="+mn-lt"/>
              </a:rPr>
              <a:t>+</a:t>
            </a:r>
            <a:r>
              <a:rPr lang="en-US" sz="3600" b="1" dirty="0" smtClean="0">
                <a:solidFill>
                  <a:srgbClr val="FFFF00"/>
                </a:solidFill>
                <a:latin typeface="+mn-lt"/>
              </a:rPr>
              <a:t> Virtual Reality</a:t>
            </a:r>
            <a:endParaRPr lang="en-US" sz="3600" b="1" dirty="0">
              <a:solidFill>
                <a:srgbClr val="FFFF00"/>
              </a:solidFill>
              <a:latin typeface="+mn-lt"/>
            </a:endParaRPr>
          </a:p>
        </p:txBody>
      </p:sp>
      <p:pic>
        <p:nvPicPr>
          <p:cNvPr id="6" name="Content Placeholder 5" descr="Screen Shot 2014-04-12 at 9.12.24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155" b="-1291"/>
          <a:stretch/>
        </p:blipFill>
        <p:spPr>
          <a:xfrm>
            <a:off x="854242" y="1731890"/>
            <a:ext cx="7603958" cy="3610616"/>
          </a:xfrm>
        </p:spPr>
      </p:pic>
      <p:sp>
        <p:nvSpPr>
          <p:cNvPr id="7" name="TextBox 6"/>
          <p:cNvSpPr txBox="1"/>
          <p:nvPr/>
        </p:nvSpPr>
        <p:spPr>
          <a:xfrm>
            <a:off x="553456" y="5413482"/>
            <a:ext cx="8239115" cy="461665"/>
          </a:xfrm>
          <a:prstGeom prst="rect">
            <a:avLst/>
          </a:prstGeom>
          <a:noFill/>
        </p:spPr>
        <p:txBody>
          <a:bodyPr wrap="none" rtlCol="0">
            <a:spAutoFit/>
          </a:bodyPr>
          <a:lstStyle/>
          <a:p>
            <a:r>
              <a:rPr lang="en-US" sz="1200" dirty="0" smtClean="0">
                <a:hlinkClick r:id="rId3"/>
              </a:rPr>
              <a:t> http</a:t>
            </a:r>
            <a:r>
              <a:rPr lang="en-US" sz="1200" dirty="0">
                <a:hlinkClick r:id="rId3"/>
              </a:rPr>
              <a:t>://www.nytimes.com/2014/04/03/technology/personaltech/virtual-reality-perfect-for-an-immersive-society.html?_r=</a:t>
            </a:r>
            <a:r>
              <a:rPr lang="en-US" sz="1200" dirty="0" smtClean="0">
                <a:hlinkClick r:id="rId3"/>
              </a:rPr>
              <a:t>0</a:t>
            </a:r>
            <a:endParaRPr lang="en-US" sz="1200" dirty="0" smtClean="0"/>
          </a:p>
          <a:p>
            <a:endParaRPr lang="en-US" sz="1200" dirty="0"/>
          </a:p>
        </p:txBody>
      </p:sp>
      <p:pic>
        <p:nvPicPr>
          <p:cNvPr id="8" name="Picture 7" descr="Screen Shot 2014-04-12 at 9.11.57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8306" y="1306711"/>
            <a:ext cx="7603958" cy="461275"/>
          </a:xfrm>
          <a:prstGeom prst="rect">
            <a:avLst/>
          </a:prstGeom>
        </p:spPr>
      </p:pic>
    </p:spTree>
    <p:extLst>
      <p:ext uri="{BB962C8B-B14F-4D97-AF65-F5344CB8AC3E}">
        <p14:creationId xmlns:p14="http://schemas.microsoft.com/office/powerpoint/2010/main" val="37036513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07766" y="1759724"/>
            <a:ext cx="5426998" cy="2234799"/>
          </a:xfrm>
        </p:spPr>
        <p:txBody>
          <a:bodyPr>
            <a:noAutofit/>
          </a:bodyPr>
          <a:lstStyle/>
          <a:p>
            <a:r>
              <a:rPr lang="en-US" b="1" dirty="0" smtClean="0">
                <a:solidFill>
                  <a:srgbClr val="FF0000"/>
                </a:solidFill>
                <a:latin typeface="+mn-lt"/>
              </a:rPr>
              <a:t>L. </a:t>
            </a:r>
            <a:r>
              <a:rPr lang="en-US" b="1" dirty="0" smtClean="0">
                <a:solidFill>
                  <a:srgbClr val="FF0000"/>
                </a:solidFill>
                <a:latin typeface="+mn-lt"/>
              </a:rPr>
              <a:t> </a:t>
            </a:r>
            <a:r>
              <a:rPr lang="en-US" b="1" dirty="0" smtClean="0">
                <a:solidFill>
                  <a:srgbClr val="FFFF00"/>
                </a:solidFill>
                <a:latin typeface="+mn-lt"/>
              </a:rPr>
              <a:t>The Challenge </a:t>
            </a:r>
            <a:r>
              <a:rPr lang="en-US" b="1" dirty="0" smtClean="0">
                <a:solidFill>
                  <a:srgbClr val="FFFF00"/>
                </a:solidFill>
                <a:latin typeface="+mn-lt"/>
              </a:rPr>
              <a:t>of  </a:t>
            </a:r>
            <a:br>
              <a:rPr lang="en-US" b="1" dirty="0" smtClean="0">
                <a:solidFill>
                  <a:srgbClr val="FFFF00"/>
                </a:solidFill>
                <a:latin typeface="+mn-lt"/>
              </a:rPr>
            </a:br>
            <a:r>
              <a:rPr lang="en-US" b="1" dirty="0">
                <a:solidFill>
                  <a:srgbClr val="FFFF00"/>
                </a:solidFill>
                <a:latin typeface="+mn-lt"/>
              </a:rPr>
              <a:t> </a:t>
            </a:r>
            <a:r>
              <a:rPr lang="en-US" b="1" dirty="0" smtClean="0">
                <a:solidFill>
                  <a:srgbClr val="FFFF00"/>
                </a:solidFill>
                <a:latin typeface="+mn-lt"/>
              </a:rPr>
              <a:t>  </a:t>
            </a:r>
            <a:r>
              <a:rPr lang="en-US" b="1" dirty="0" smtClean="0">
                <a:solidFill>
                  <a:srgbClr val="FFFF00"/>
                </a:solidFill>
                <a:latin typeface="+mn-lt"/>
              </a:rPr>
              <a:t>        “</a:t>
            </a:r>
            <a:r>
              <a:rPr lang="en-US" b="1" dirty="0" smtClean="0">
                <a:solidFill>
                  <a:srgbClr val="FFFF00"/>
                </a:solidFill>
                <a:latin typeface="+mn-lt"/>
              </a:rPr>
              <a:t>The Law” </a:t>
            </a:r>
            <a:r>
              <a:rPr lang="en-US" sz="4800" b="1" dirty="0" smtClean="0">
                <a:solidFill>
                  <a:srgbClr val="FFFF00"/>
                </a:solidFill>
                <a:latin typeface="+mn-lt"/>
              </a:rPr>
              <a:t/>
            </a:r>
            <a:br>
              <a:rPr lang="en-US" sz="4800" b="1" dirty="0" smtClean="0">
                <a:solidFill>
                  <a:srgbClr val="FFFF00"/>
                </a:solidFill>
                <a:latin typeface="+mn-lt"/>
              </a:rPr>
            </a:br>
            <a:r>
              <a:rPr lang="en-US" sz="4800" b="1" dirty="0" smtClean="0">
                <a:solidFill>
                  <a:srgbClr val="FFFF00"/>
                </a:solidFill>
                <a:latin typeface="+mn-lt"/>
              </a:rPr>
              <a:t>        </a:t>
            </a:r>
            <a:endParaRPr lang="en-US" sz="4800" b="1" dirty="0">
              <a:solidFill>
                <a:srgbClr val="FFFF00"/>
              </a:solidFill>
              <a:latin typeface="+mn-lt"/>
            </a:endParaRPr>
          </a:p>
        </p:txBody>
      </p:sp>
      <p:pic>
        <p:nvPicPr>
          <p:cNvPr id="4" name="Content Placeholder 3"/>
          <p:cNvPicPr>
            <a:picLocks noGrp="1" noChangeAspect="1"/>
          </p:cNvPicPr>
          <p:nvPr>
            <p:ph sz="quarter" idx="10"/>
          </p:nvPr>
        </p:nvPicPr>
        <p:blipFill>
          <a:blip r:embed="rId2" cstate="email">
            <a:extLst>
              <a:ext uri="{28A0092B-C50C-407E-A947-70E740481C1C}">
                <a14:useLocalDpi xmlns:a14="http://schemas.microsoft.com/office/drawing/2010/main"/>
              </a:ext>
            </a:extLst>
          </a:blip>
          <a:srcRect/>
          <a:stretch>
            <a:fillRect/>
          </a:stretch>
        </p:blipFill>
        <p:spPr>
          <a:xfrm>
            <a:off x="2772056" y="3220462"/>
            <a:ext cx="3546635" cy="2061394"/>
          </a:xfrm>
        </p:spPr>
      </p:pic>
    </p:spTree>
    <p:extLst>
      <p:ext uri="{BB962C8B-B14F-4D97-AF65-F5344CB8AC3E}">
        <p14:creationId xmlns:p14="http://schemas.microsoft.com/office/powerpoint/2010/main" val="9621834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156"/>
            <a:ext cx="8229600" cy="1016000"/>
          </a:xfrm>
        </p:spPr>
        <p:txBody>
          <a:bodyPr>
            <a:normAutofit/>
          </a:bodyPr>
          <a:lstStyle/>
          <a:p>
            <a:r>
              <a:rPr lang="en-US" sz="4800" b="1" dirty="0" smtClean="0">
                <a:solidFill>
                  <a:srgbClr val="FFFF00"/>
                </a:solidFill>
                <a:latin typeface="+mn-lt"/>
              </a:rPr>
              <a:t> </a:t>
            </a:r>
            <a:r>
              <a:rPr lang="en-US" sz="3600" b="1" dirty="0" smtClean="0">
                <a:solidFill>
                  <a:srgbClr val="FFFF00"/>
                </a:solidFill>
                <a:latin typeface="+mn-lt"/>
              </a:rPr>
              <a:t>A Common Question:</a:t>
            </a:r>
            <a:endParaRPr lang="en-US" sz="3600" b="1" dirty="0">
              <a:solidFill>
                <a:srgbClr val="FFFF00"/>
              </a:solidFill>
              <a:latin typeface="+mn-lt"/>
            </a:endParaRPr>
          </a:p>
        </p:txBody>
      </p:sp>
      <p:sp>
        <p:nvSpPr>
          <p:cNvPr id="3" name="Content Placeholder 2"/>
          <p:cNvSpPr>
            <a:spLocks noGrp="1"/>
          </p:cNvSpPr>
          <p:nvPr>
            <p:ph sz="quarter" idx="10"/>
          </p:nvPr>
        </p:nvSpPr>
        <p:spPr>
          <a:xfrm>
            <a:off x="457200" y="1290156"/>
            <a:ext cx="8686800" cy="4649536"/>
          </a:xfrm>
        </p:spPr>
        <p:txBody>
          <a:bodyPr>
            <a:normAutofit/>
          </a:bodyPr>
          <a:lstStyle/>
          <a:p>
            <a:pPr marL="0" indent="0">
              <a:buNone/>
            </a:pPr>
            <a:r>
              <a:rPr lang="en-US" sz="4000" b="1" dirty="0" smtClean="0">
                <a:solidFill>
                  <a:schemeClr val="bg1"/>
                </a:solidFill>
                <a:latin typeface="Lucida Console"/>
                <a:cs typeface="Lucida Console"/>
              </a:rPr>
              <a:t> </a:t>
            </a:r>
            <a:r>
              <a:rPr lang="en-US" sz="3600" b="1" dirty="0" smtClean="0">
                <a:solidFill>
                  <a:schemeClr val="bg1"/>
                </a:solidFill>
                <a:latin typeface="+mn-lt"/>
                <a:cs typeface="Lucida Console"/>
              </a:rPr>
              <a:t>Why is it that law inevitably lags technology?</a:t>
            </a:r>
            <a:endParaRPr lang="en-US" sz="3600" b="1" dirty="0">
              <a:solidFill>
                <a:schemeClr val="bg1"/>
              </a:solidFill>
              <a:latin typeface="+mn-lt"/>
              <a:cs typeface="Lucida Console"/>
            </a:endParaRPr>
          </a:p>
        </p:txBody>
      </p:sp>
      <p:pic>
        <p:nvPicPr>
          <p:cNvPr id="4" name="Picture 3" descr="Screen Shot 2014-04-13 at 2.53.4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25849" y="2811765"/>
            <a:ext cx="4199024" cy="972944"/>
          </a:xfrm>
          <a:prstGeom prst="rect">
            <a:avLst/>
          </a:prstGeom>
        </p:spPr>
      </p:pic>
      <p:pic>
        <p:nvPicPr>
          <p:cNvPr id="5" name="Picture 4" descr="Screen Shot 2014-04-13 at 2.54.0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8904" y="3556101"/>
            <a:ext cx="7950200" cy="2082800"/>
          </a:xfrm>
          <a:prstGeom prst="rect">
            <a:avLst/>
          </a:prstGeom>
        </p:spPr>
      </p:pic>
    </p:spTree>
    <p:extLst>
      <p:ext uri="{BB962C8B-B14F-4D97-AF65-F5344CB8AC3E}">
        <p14:creationId xmlns:p14="http://schemas.microsoft.com/office/powerpoint/2010/main" val="2664783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95943" y="368820"/>
            <a:ext cx="8739779" cy="5733973"/>
          </a:xfrm>
        </p:spPr>
        <p:txBody>
          <a:bodyPr>
            <a:normAutofit fontScale="40000" lnSpcReduction="20000"/>
          </a:bodyPr>
          <a:lstStyle/>
          <a:p>
            <a:pPr marL="0" indent="0">
              <a:buNone/>
            </a:pPr>
            <a:r>
              <a:rPr lang="en-US" sz="9000" b="1" dirty="0">
                <a:solidFill>
                  <a:srgbClr val="FFFFFF"/>
                </a:solidFill>
                <a:latin typeface="+mn-lt"/>
                <a:cs typeface="Lucida Console"/>
              </a:rPr>
              <a:t>T</a:t>
            </a:r>
            <a:r>
              <a:rPr lang="en-US" sz="9000" b="1" dirty="0" smtClean="0">
                <a:solidFill>
                  <a:srgbClr val="FFFFFF"/>
                </a:solidFill>
                <a:latin typeface="+mn-lt"/>
                <a:cs typeface="Lucida Console"/>
              </a:rPr>
              <a:t>he Law often seems </a:t>
            </a:r>
            <a:r>
              <a:rPr lang="en-US" sz="9000" b="1" dirty="0" smtClean="0">
                <a:solidFill>
                  <a:srgbClr val="FFFF00"/>
                </a:solidFill>
                <a:latin typeface="+mn-lt"/>
                <a:cs typeface="Lucida Console"/>
              </a:rPr>
              <a:t>behind,  </a:t>
            </a:r>
          </a:p>
          <a:p>
            <a:pPr marL="0" indent="0">
              <a:buNone/>
            </a:pPr>
            <a:r>
              <a:rPr lang="en-US" sz="9000" b="1" dirty="0" smtClean="0">
                <a:solidFill>
                  <a:srgbClr val="FFFF00"/>
                </a:solidFill>
                <a:latin typeface="+mn-lt"/>
                <a:cs typeface="Lucida Console"/>
              </a:rPr>
              <a:t>disconnected and confused</a:t>
            </a:r>
            <a:r>
              <a:rPr lang="en-US" sz="9000" b="1" dirty="0" smtClean="0">
                <a:solidFill>
                  <a:srgbClr val="FFFFFF"/>
                </a:solidFill>
                <a:latin typeface="+mn-lt"/>
                <a:cs typeface="Lucida Console"/>
              </a:rPr>
              <a:t>, </a:t>
            </a:r>
          </a:p>
          <a:p>
            <a:pPr marL="0" indent="0">
              <a:buNone/>
            </a:pPr>
            <a:r>
              <a:rPr lang="en-US" sz="9000" b="1" dirty="0" smtClean="0">
                <a:solidFill>
                  <a:srgbClr val="FFFFFF"/>
                </a:solidFill>
                <a:latin typeface="+mn-lt"/>
                <a:cs typeface="Lucida Console"/>
              </a:rPr>
              <a:t>incapable or too slow to do  </a:t>
            </a:r>
          </a:p>
          <a:p>
            <a:pPr marL="0" indent="0">
              <a:buNone/>
            </a:pPr>
            <a:r>
              <a:rPr lang="en-US" sz="9000" b="1" dirty="0" smtClean="0">
                <a:solidFill>
                  <a:srgbClr val="FFFFFF"/>
                </a:solidFill>
                <a:latin typeface="+mn-lt"/>
                <a:cs typeface="Lucida Console"/>
              </a:rPr>
              <a:t>Justice..</a:t>
            </a:r>
          </a:p>
          <a:p>
            <a:pPr marL="0" indent="0">
              <a:buNone/>
            </a:pPr>
            <a:endParaRPr lang="en-US" sz="4000" b="1" dirty="0">
              <a:solidFill>
                <a:srgbClr val="FFFFFF"/>
              </a:solidFill>
              <a:latin typeface="Lucida Console"/>
              <a:cs typeface="Lucida Console"/>
            </a:endParaRPr>
          </a:p>
          <a:p>
            <a:pPr marL="0" indent="0">
              <a:buNone/>
            </a:pPr>
            <a:r>
              <a:rPr lang="en-US" sz="5100" dirty="0">
                <a:solidFill>
                  <a:schemeClr val="bg1"/>
                </a:solidFill>
                <a:latin typeface="Lucida Console"/>
                <a:cs typeface="Lucida Console"/>
              </a:rPr>
              <a:t>“[s]</a:t>
            </a:r>
            <a:r>
              <a:rPr lang="en-US" sz="5100" dirty="0" err="1">
                <a:solidFill>
                  <a:schemeClr val="bg1"/>
                </a:solidFill>
                <a:latin typeface="Lucida Console"/>
                <a:cs typeface="Lucida Console"/>
              </a:rPr>
              <a:t>tealing</a:t>
            </a:r>
            <a:r>
              <a:rPr lang="en-US" sz="5100" dirty="0">
                <a:solidFill>
                  <a:schemeClr val="bg1"/>
                </a:solidFill>
                <a:latin typeface="Lucida Console"/>
                <a:cs typeface="Lucida Console"/>
              </a:rPr>
              <a:t> is stealing whether you use a computer command </a:t>
            </a:r>
            <a:endParaRPr lang="en-US" sz="5100" dirty="0" smtClean="0">
              <a:solidFill>
                <a:schemeClr val="bg1"/>
              </a:solidFill>
              <a:latin typeface="Lucida Console"/>
              <a:cs typeface="Lucida Console"/>
            </a:endParaRPr>
          </a:p>
          <a:p>
            <a:pPr marL="0" indent="0">
              <a:buNone/>
            </a:pPr>
            <a:r>
              <a:rPr lang="en-US" sz="5100" dirty="0" smtClean="0">
                <a:solidFill>
                  <a:schemeClr val="bg1"/>
                </a:solidFill>
                <a:latin typeface="Lucida Console"/>
                <a:cs typeface="Lucida Console"/>
              </a:rPr>
              <a:t>or </a:t>
            </a:r>
            <a:r>
              <a:rPr lang="en-US" sz="5100" dirty="0">
                <a:solidFill>
                  <a:schemeClr val="bg1"/>
                </a:solidFill>
                <a:latin typeface="Lucida Console"/>
                <a:cs typeface="Lucida Console"/>
              </a:rPr>
              <a:t>a </a:t>
            </a:r>
            <a:r>
              <a:rPr lang="en-US" sz="5100" dirty="0" smtClean="0">
                <a:solidFill>
                  <a:schemeClr val="bg1"/>
                </a:solidFill>
                <a:latin typeface="Lucida Console"/>
                <a:cs typeface="Lucida Console"/>
              </a:rPr>
              <a:t>crowbar</a:t>
            </a:r>
            <a:r>
              <a:rPr lang="en-US" sz="5100" dirty="0">
                <a:solidFill>
                  <a:schemeClr val="bg1"/>
                </a:solidFill>
                <a:latin typeface="Lucida Console"/>
                <a:cs typeface="Lucida Console"/>
              </a:rPr>
              <a:t>, and whether you take documents, data or </a:t>
            </a:r>
            <a:endParaRPr lang="en-US" sz="5100" dirty="0" smtClean="0">
              <a:solidFill>
                <a:schemeClr val="bg1"/>
              </a:solidFill>
              <a:latin typeface="Lucida Console"/>
              <a:cs typeface="Lucida Console"/>
            </a:endParaRPr>
          </a:p>
          <a:p>
            <a:pPr marL="0" indent="0">
              <a:buNone/>
            </a:pPr>
            <a:r>
              <a:rPr lang="en-US" sz="5100" dirty="0" smtClean="0">
                <a:solidFill>
                  <a:schemeClr val="bg1"/>
                </a:solidFill>
                <a:latin typeface="Lucida Console"/>
                <a:cs typeface="Lucida Console"/>
              </a:rPr>
              <a:t>dollars</a:t>
            </a:r>
            <a:r>
              <a:rPr lang="en-US" sz="5100" dirty="0">
                <a:solidFill>
                  <a:schemeClr val="bg1"/>
                </a:solidFill>
                <a:latin typeface="Lucida Console"/>
                <a:cs typeface="Lucida Console"/>
              </a:rPr>
              <a:t>. It is </a:t>
            </a:r>
            <a:r>
              <a:rPr lang="en-US" sz="5100" dirty="0" smtClean="0">
                <a:solidFill>
                  <a:schemeClr val="bg1"/>
                </a:solidFill>
                <a:latin typeface="Lucida Console"/>
                <a:cs typeface="Lucida Console"/>
              </a:rPr>
              <a:t>equally </a:t>
            </a:r>
            <a:r>
              <a:rPr lang="en-US" sz="5100" dirty="0">
                <a:solidFill>
                  <a:schemeClr val="bg1"/>
                </a:solidFill>
                <a:latin typeface="Lucida Console"/>
                <a:cs typeface="Lucida Console"/>
              </a:rPr>
              <a:t>harmful to the victim whether you </a:t>
            </a:r>
            <a:endParaRPr lang="en-US" sz="5100" dirty="0" smtClean="0">
              <a:solidFill>
                <a:schemeClr val="bg1"/>
              </a:solidFill>
              <a:latin typeface="Lucida Console"/>
              <a:cs typeface="Lucida Console"/>
            </a:endParaRPr>
          </a:p>
          <a:p>
            <a:pPr marL="0" indent="0">
              <a:buNone/>
            </a:pPr>
            <a:r>
              <a:rPr lang="en-US" sz="5100" dirty="0" smtClean="0">
                <a:solidFill>
                  <a:schemeClr val="bg1"/>
                </a:solidFill>
                <a:latin typeface="Lucida Console"/>
                <a:cs typeface="Lucida Console"/>
              </a:rPr>
              <a:t>sell </a:t>
            </a:r>
            <a:r>
              <a:rPr lang="en-US" sz="5100" dirty="0">
                <a:solidFill>
                  <a:schemeClr val="bg1"/>
                </a:solidFill>
                <a:latin typeface="Lucida Console"/>
                <a:cs typeface="Lucida Console"/>
              </a:rPr>
              <a:t>what you have </a:t>
            </a:r>
            <a:r>
              <a:rPr lang="en-US" sz="5100" dirty="0" smtClean="0">
                <a:solidFill>
                  <a:schemeClr val="bg1"/>
                </a:solidFill>
                <a:latin typeface="Lucida Console"/>
                <a:cs typeface="Lucida Console"/>
              </a:rPr>
              <a:t>stolen </a:t>
            </a:r>
            <a:r>
              <a:rPr lang="en-US" sz="5100" dirty="0">
                <a:solidFill>
                  <a:schemeClr val="bg1"/>
                </a:solidFill>
                <a:latin typeface="Lucida Console"/>
                <a:cs typeface="Lucida Console"/>
              </a:rPr>
              <a:t>or give it away.”*</a:t>
            </a:r>
            <a:r>
              <a:rPr lang="en-US" sz="5100" b="1" dirty="0">
                <a:solidFill>
                  <a:schemeClr val="bg1"/>
                </a:solidFill>
                <a:latin typeface="Lucida Console"/>
                <a:cs typeface="Lucida Console"/>
              </a:rPr>
              <a:t> </a:t>
            </a:r>
            <a:endParaRPr lang="en-US" sz="5100" dirty="0">
              <a:solidFill>
                <a:schemeClr val="bg1"/>
              </a:solidFill>
              <a:latin typeface="Lucida Console"/>
              <a:cs typeface="Lucida Console"/>
            </a:endParaRPr>
          </a:p>
          <a:p>
            <a:pPr marL="0" indent="0">
              <a:buNone/>
            </a:pPr>
            <a:endParaRPr lang="en-US" sz="4000" dirty="0">
              <a:solidFill>
                <a:schemeClr val="bg1"/>
              </a:solidFill>
              <a:latin typeface="Lucida Console"/>
              <a:cs typeface="Lucida Console"/>
            </a:endParaRPr>
          </a:p>
          <a:p>
            <a:pPr marL="0" indent="0">
              <a:buNone/>
            </a:pPr>
            <a:endParaRPr lang="en-US" sz="4000" dirty="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smtClean="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smtClean="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smtClean="0">
              <a:solidFill>
                <a:schemeClr val="bg1"/>
              </a:solidFill>
              <a:latin typeface="Lucida Console"/>
              <a:cs typeface="Lucida Console"/>
            </a:endParaRPr>
          </a:p>
          <a:p>
            <a:pPr marL="0" indent="0">
              <a:buNone/>
            </a:pPr>
            <a:endParaRPr lang="en-US" sz="2900" dirty="0" smtClean="0">
              <a:solidFill>
                <a:schemeClr val="bg1"/>
              </a:solidFill>
              <a:latin typeface="Lucida Console"/>
              <a:cs typeface="Lucida Console"/>
            </a:endParaRPr>
          </a:p>
          <a:p>
            <a:pPr marL="0" indent="0">
              <a:buNone/>
            </a:pPr>
            <a:endParaRPr lang="en-US" sz="2900" dirty="0">
              <a:solidFill>
                <a:schemeClr val="bg1"/>
              </a:solidFill>
              <a:latin typeface="Lucida Console"/>
              <a:cs typeface="Lucida Console"/>
            </a:endParaRPr>
          </a:p>
          <a:p>
            <a:pPr marL="0" indent="0">
              <a:buNone/>
            </a:pPr>
            <a:endParaRPr lang="en-US" sz="2900" dirty="0" smtClean="0">
              <a:solidFill>
                <a:schemeClr val="bg1"/>
              </a:solidFill>
              <a:latin typeface="Lucida Console"/>
              <a:cs typeface="Lucida Console"/>
            </a:endParaRPr>
          </a:p>
          <a:p>
            <a:pPr marL="0" indent="0">
              <a:buNone/>
            </a:pPr>
            <a:r>
              <a:rPr lang="en-US" sz="2900" dirty="0" smtClean="0">
                <a:solidFill>
                  <a:schemeClr val="bg1"/>
                </a:solidFill>
                <a:latin typeface="Lucida Console"/>
                <a:cs typeface="Lucida Console"/>
              </a:rPr>
              <a:t>*</a:t>
            </a:r>
            <a:r>
              <a:rPr lang="en-US" sz="2900" dirty="0">
                <a:solidFill>
                  <a:schemeClr val="bg1"/>
                </a:solidFill>
                <a:latin typeface="Lucida Console"/>
                <a:cs typeface="Lucida Console"/>
              </a:rPr>
              <a:t>The United States Attorney’s Office, District of Massachusetts, Press Release, “Alleged Hacker Charged with </a:t>
            </a:r>
            <a:endParaRPr lang="en-US" sz="2900" dirty="0" smtClean="0">
              <a:solidFill>
                <a:schemeClr val="bg1"/>
              </a:solidFill>
              <a:latin typeface="Lucida Console"/>
              <a:cs typeface="Lucida Console"/>
            </a:endParaRPr>
          </a:p>
          <a:p>
            <a:pPr marL="0" indent="0">
              <a:buNone/>
            </a:pPr>
            <a:r>
              <a:rPr lang="en-US" sz="2900" dirty="0" smtClean="0">
                <a:solidFill>
                  <a:schemeClr val="bg1"/>
                </a:solidFill>
                <a:latin typeface="Lucida Console"/>
                <a:cs typeface="Lucida Console"/>
              </a:rPr>
              <a:t>Stealing </a:t>
            </a:r>
            <a:r>
              <a:rPr lang="en-US" sz="2900" dirty="0">
                <a:solidFill>
                  <a:schemeClr val="bg1"/>
                </a:solidFill>
                <a:latin typeface="Lucida Console"/>
                <a:cs typeface="Lucida Console"/>
              </a:rPr>
              <a:t>over Four Million Documents from MIT Network” (19 July 2011), online: </a:t>
            </a:r>
            <a:r>
              <a:rPr lang="en-US" sz="2900" dirty="0" smtClean="0">
                <a:solidFill>
                  <a:schemeClr val="bg1"/>
                </a:solidFill>
                <a:latin typeface="Lucida Console"/>
                <a:cs typeface="Lucida Console"/>
              </a:rPr>
              <a:t>&lt;</a:t>
            </a:r>
          </a:p>
          <a:p>
            <a:pPr marL="0" indent="0">
              <a:buNone/>
            </a:pPr>
            <a:r>
              <a:rPr lang="en-US" sz="2900" dirty="0" smtClean="0">
                <a:solidFill>
                  <a:schemeClr val="bg1"/>
                </a:solidFill>
                <a:latin typeface="Lucida Console"/>
                <a:cs typeface="Lucida Console"/>
                <a:hlinkClick r:id="rId2"/>
              </a:rPr>
              <a:t>http</a:t>
            </a:r>
            <a:r>
              <a:rPr lang="en-US" sz="2900" dirty="0">
                <a:solidFill>
                  <a:schemeClr val="bg1"/>
                </a:solidFill>
                <a:latin typeface="Lucida Console"/>
                <a:cs typeface="Lucida Console"/>
                <a:hlinkClick r:id="rId2"/>
              </a:rPr>
              <a:t>://www.justice.gov/usao/ma/news/2011/July/SwartzAaronPR.html</a:t>
            </a:r>
            <a:r>
              <a:rPr lang="en-US" sz="2900" dirty="0">
                <a:solidFill>
                  <a:schemeClr val="bg1"/>
                </a:solidFill>
                <a:latin typeface="Lucida Console"/>
                <a:cs typeface="Lucida Console"/>
              </a:rPr>
              <a:t>&gt;</a:t>
            </a:r>
          </a:p>
          <a:p>
            <a:pPr marL="0" indent="0">
              <a:buNone/>
            </a:pPr>
            <a:endParaRPr lang="en-US" sz="4000" b="1" dirty="0">
              <a:solidFill>
                <a:srgbClr val="FFFFFF"/>
              </a:solidFill>
              <a:latin typeface="+mn-lt"/>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1980" y="3503369"/>
            <a:ext cx="3014600" cy="1576017"/>
          </a:xfrm>
          <a:prstGeom prst="rect">
            <a:avLst/>
          </a:prstGeom>
        </p:spPr>
      </p:pic>
    </p:spTree>
    <p:extLst>
      <p:ext uri="{BB962C8B-B14F-4D97-AF65-F5344CB8AC3E}">
        <p14:creationId xmlns:p14="http://schemas.microsoft.com/office/powerpoint/2010/main" val="374258711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00789" y="181450"/>
            <a:ext cx="8686800" cy="5756925"/>
          </a:xfrm>
        </p:spPr>
        <p:txBody>
          <a:bodyPr>
            <a:normAutofit fontScale="92500" lnSpcReduction="10000"/>
          </a:bodyPr>
          <a:lstStyle/>
          <a:p>
            <a:pPr marL="0" indent="0">
              <a:buNone/>
            </a:pPr>
            <a:r>
              <a:rPr lang="en-US" sz="2800" i="1" dirty="0">
                <a:solidFill>
                  <a:srgbClr val="FFFFFF"/>
                </a:solidFill>
                <a:latin typeface="Lucida Console"/>
                <a:cs typeface="Lucida Console"/>
              </a:rPr>
              <a:t>“I may be one of very few people in this room who actually makes his living personally by creating what these gentlemen are pleased to call “intellectual property.” I don’t regard my expression as a form of property. Property is something that can be taken from me. If I don’t have it, somebody else does. </a:t>
            </a:r>
            <a:br>
              <a:rPr lang="en-US" sz="2800" i="1" dirty="0">
                <a:solidFill>
                  <a:srgbClr val="FFFFFF"/>
                </a:solidFill>
                <a:latin typeface="Lucida Console"/>
                <a:cs typeface="Lucida Console"/>
              </a:rPr>
            </a:br>
            <a:endParaRPr lang="en-US" sz="2800" i="1" dirty="0">
              <a:solidFill>
                <a:srgbClr val="FFFFFF"/>
              </a:solidFill>
              <a:latin typeface="Lucida Console"/>
              <a:cs typeface="Lucida Console"/>
            </a:endParaRPr>
          </a:p>
          <a:p>
            <a:pPr marL="0" indent="0">
              <a:buNone/>
            </a:pPr>
            <a:r>
              <a:rPr lang="en-US" sz="2800" i="1" dirty="0">
                <a:solidFill>
                  <a:srgbClr val="FFFFFF"/>
                </a:solidFill>
                <a:latin typeface="Lucida Console"/>
                <a:cs typeface="Lucida Console"/>
              </a:rPr>
              <a:t>Expression is not like that. </a:t>
            </a:r>
            <a:r>
              <a:rPr lang="en-US" sz="2800" i="1" dirty="0">
                <a:solidFill>
                  <a:srgbClr val="FFFF00"/>
                </a:solidFill>
                <a:latin typeface="Lucida Console"/>
                <a:cs typeface="Lucida Console"/>
              </a:rPr>
              <a:t>The notion that expression is like that is entirely a consequence of taking a system of expression and transporting it around, which was necessary before there was the internet</a:t>
            </a:r>
            <a:r>
              <a:rPr lang="en-US" sz="2800" i="1" dirty="0">
                <a:solidFill>
                  <a:schemeClr val="bg1">
                    <a:lumMod val="75000"/>
                  </a:schemeClr>
                </a:solidFill>
                <a:latin typeface="Lucida Console"/>
                <a:cs typeface="Lucida Console"/>
              </a:rPr>
              <a:t>, </a:t>
            </a:r>
            <a:r>
              <a:rPr lang="en-US" sz="2800" i="1" dirty="0">
                <a:solidFill>
                  <a:schemeClr val="bg1"/>
                </a:solidFill>
                <a:latin typeface="Lucida Console"/>
                <a:cs typeface="Lucida Console"/>
              </a:rPr>
              <a:t>which has the capacity to do this infinitely at almost no cost.”</a:t>
            </a:r>
          </a:p>
          <a:p>
            <a:pPr marL="0" indent="0">
              <a:buNone/>
            </a:pPr>
            <a:endParaRPr lang="en-US" sz="2800" i="1" dirty="0">
              <a:solidFill>
                <a:schemeClr val="bg1"/>
              </a:solidFill>
              <a:latin typeface="Lucida Console"/>
              <a:cs typeface="Lucida Console"/>
            </a:endParaRPr>
          </a:p>
          <a:p>
            <a:pPr marL="0" indent="0">
              <a:buNone/>
            </a:pPr>
            <a:r>
              <a:rPr lang="en-US" sz="2800" dirty="0">
                <a:solidFill>
                  <a:schemeClr val="bg1"/>
                </a:solidFill>
                <a:latin typeface="+mn-lt"/>
                <a:cs typeface="Lucida Console"/>
              </a:rPr>
              <a:t>John Perry Barlow, May 2011</a:t>
            </a:r>
          </a:p>
          <a:p>
            <a:endParaRPr lang="en-US" dirty="0">
              <a:latin typeface="+mn-lt"/>
            </a:endParaRPr>
          </a:p>
        </p:txBody>
      </p:sp>
    </p:spTree>
    <p:extLst>
      <p:ext uri="{BB962C8B-B14F-4D97-AF65-F5344CB8AC3E}">
        <p14:creationId xmlns:p14="http://schemas.microsoft.com/office/powerpoint/2010/main" val="30955987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5751"/>
            <a:ext cx="9143999" cy="903302"/>
          </a:xfrm>
        </p:spPr>
        <p:txBody>
          <a:bodyPr>
            <a:noAutofit/>
          </a:bodyPr>
          <a:lstStyle/>
          <a:p>
            <a:r>
              <a:rPr lang="en-US" sz="5400" b="1" dirty="0">
                <a:solidFill>
                  <a:srgbClr val="FFFF00"/>
                </a:solidFill>
                <a:latin typeface="Times New Roman"/>
                <a:cs typeface="Times New Roman"/>
              </a:rPr>
              <a:t> </a:t>
            </a:r>
            <a:r>
              <a:rPr lang="en-US" sz="3600" b="1" dirty="0" smtClean="0">
                <a:solidFill>
                  <a:srgbClr val="FFFF00"/>
                </a:solidFill>
                <a:latin typeface="+mn-lt"/>
                <a:cs typeface="Times New Roman"/>
              </a:rPr>
              <a:t>Consider the possibility...</a:t>
            </a:r>
            <a:endParaRPr lang="en-US" sz="3600" b="1" dirty="0">
              <a:solidFill>
                <a:srgbClr val="FFFF00"/>
              </a:solidFill>
              <a:latin typeface="+mn-lt"/>
              <a:cs typeface="Times New Roman"/>
            </a:endParaRPr>
          </a:p>
        </p:txBody>
      </p:sp>
      <p:sp>
        <p:nvSpPr>
          <p:cNvPr id="3" name="Content Placeholder 2"/>
          <p:cNvSpPr>
            <a:spLocks noGrp="1"/>
          </p:cNvSpPr>
          <p:nvPr>
            <p:ph sz="quarter" idx="10"/>
          </p:nvPr>
        </p:nvSpPr>
        <p:spPr>
          <a:xfrm>
            <a:off x="120321" y="1161721"/>
            <a:ext cx="9144000" cy="5093368"/>
          </a:xfrm>
        </p:spPr>
        <p:txBody>
          <a:bodyPr>
            <a:normAutofit fontScale="77500" lnSpcReduction="20000"/>
          </a:bodyPr>
          <a:lstStyle/>
          <a:p>
            <a:pPr marL="0" indent="0">
              <a:buNone/>
            </a:pPr>
            <a:r>
              <a:rPr lang="en-US" sz="4800" b="1" dirty="0" smtClean="0">
                <a:solidFill>
                  <a:schemeClr val="bg1"/>
                </a:solidFill>
                <a:latin typeface="Lucida Console"/>
                <a:cs typeface="Lucida Console"/>
              </a:rPr>
              <a:t> </a:t>
            </a:r>
            <a:r>
              <a:rPr lang="en-US" sz="4700" dirty="0" smtClean="0">
                <a:solidFill>
                  <a:schemeClr val="bg1"/>
                </a:solidFill>
                <a:latin typeface="+mn-lt"/>
                <a:cs typeface="Lucida Console"/>
              </a:rPr>
              <a:t>…that Law (&amp; Justice) can never  </a:t>
            </a:r>
          </a:p>
          <a:p>
            <a:pPr marL="0" indent="0">
              <a:buNone/>
            </a:pPr>
            <a:r>
              <a:rPr lang="en-US" sz="4700" dirty="0" smtClean="0">
                <a:solidFill>
                  <a:schemeClr val="bg1"/>
                </a:solidFill>
                <a:latin typeface="+mn-lt"/>
                <a:cs typeface="Lucida Console"/>
              </a:rPr>
              <a:t> adequately resolve  </a:t>
            </a:r>
          </a:p>
          <a:p>
            <a:pPr marL="0" indent="0">
              <a:buNone/>
            </a:pPr>
            <a:r>
              <a:rPr lang="en-US" sz="4700" dirty="0" smtClean="0">
                <a:solidFill>
                  <a:schemeClr val="bg1"/>
                </a:solidFill>
                <a:latin typeface="+mn-lt"/>
                <a:cs typeface="Lucida Console"/>
              </a:rPr>
              <a:t> communications based issues  </a:t>
            </a:r>
          </a:p>
          <a:p>
            <a:pPr marL="0" indent="0">
              <a:buNone/>
            </a:pPr>
            <a:r>
              <a:rPr lang="en-US" sz="4700" dirty="0" smtClean="0">
                <a:solidFill>
                  <a:schemeClr val="bg1"/>
                </a:solidFill>
                <a:latin typeface="+mn-lt"/>
                <a:cs typeface="Lucida Console"/>
              </a:rPr>
              <a:t> precisely because…</a:t>
            </a:r>
          </a:p>
          <a:p>
            <a:pPr marL="0" indent="0">
              <a:buNone/>
            </a:pPr>
            <a:r>
              <a:rPr lang="en-US" sz="4700" dirty="0" smtClean="0">
                <a:solidFill>
                  <a:schemeClr val="bg1"/>
                </a:solidFill>
                <a:latin typeface="+mn-lt"/>
                <a:cs typeface="Lucida Console"/>
              </a:rPr>
              <a:t> communications memes  </a:t>
            </a:r>
          </a:p>
          <a:p>
            <a:pPr marL="0" indent="0">
              <a:buNone/>
            </a:pPr>
            <a:r>
              <a:rPr lang="en-US" sz="4700" dirty="0" smtClean="0">
                <a:solidFill>
                  <a:schemeClr val="bg1"/>
                </a:solidFill>
                <a:latin typeface="+mn-lt"/>
                <a:cs typeface="Lucida Console"/>
              </a:rPr>
              <a:t> proactively define the future  </a:t>
            </a:r>
          </a:p>
          <a:p>
            <a:pPr marL="0" indent="0">
              <a:buNone/>
            </a:pPr>
            <a:r>
              <a:rPr lang="en-US" sz="4700" dirty="0">
                <a:solidFill>
                  <a:schemeClr val="bg1"/>
                </a:solidFill>
                <a:latin typeface="+mn-lt"/>
                <a:cs typeface="Lucida Console"/>
              </a:rPr>
              <a:t> </a:t>
            </a:r>
            <a:r>
              <a:rPr lang="en-US" sz="4700" dirty="0" smtClean="0">
                <a:solidFill>
                  <a:schemeClr val="bg1"/>
                </a:solidFill>
                <a:latin typeface="+mn-lt"/>
                <a:cs typeface="Lucida Console"/>
              </a:rPr>
              <a:t>meanings of Justice &amp; the forms  </a:t>
            </a:r>
          </a:p>
          <a:p>
            <a:pPr marL="0" indent="0">
              <a:buNone/>
            </a:pPr>
            <a:r>
              <a:rPr lang="en-US" sz="4700" dirty="0">
                <a:solidFill>
                  <a:schemeClr val="bg1"/>
                </a:solidFill>
                <a:latin typeface="+mn-lt"/>
                <a:cs typeface="Lucida Console"/>
              </a:rPr>
              <a:t> </a:t>
            </a:r>
            <a:r>
              <a:rPr lang="en-US" sz="4700" dirty="0" smtClean="0">
                <a:solidFill>
                  <a:schemeClr val="bg1"/>
                </a:solidFill>
                <a:latin typeface="+mn-lt"/>
                <a:cs typeface="Lucida Console"/>
              </a:rPr>
              <a:t>Law will take.</a:t>
            </a:r>
          </a:p>
          <a:p>
            <a:pPr marL="0" indent="0">
              <a:buNone/>
            </a:pPr>
            <a:endParaRPr lang="en-US" sz="3000" dirty="0" smtClean="0">
              <a:solidFill>
                <a:schemeClr val="bg1">
                  <a:lumMod val="75000"/>
                </a:schemeClr>
              </a:solidFill>
              <a:latin typeface="Lucida Console"/>
              <a:cs typeface="Lucida Console"/>
            </a:endParaRPr>
          </a:p>
          <a:p>
            <a:pPr marL="0" indent="0">
              <a:buNone/>
            </a:pPr>
            <a:r>
              <a:rPr lang="en-US" sz="3000" dirty="0" smtClean="0">
                <a:solidFill>
                  <a:schemeClr val="bg1">
                    <a:lumMod val="75000"/>
                  </a:schemeClr>
                </a:solidFill>
                <a:latin typeface="Lucida Console"/>
                <a:cs typeface="Lucida Console"/>
              </a:rPr>
              <a:t>(</a:t>
            </a:r>
            <a:r>
              <a:rPr lang="en-US" sz="3000" dirty="0">
                <a:solidFill>
                  <a:schemeClr val="bg1">
                    <a:lumMod val="75000"/>
                  </a:schemeClr>
                </a:solidFill>
                <a:latin typeface="Lucida Console"/>
                <a:cs typeface="Lucida Console"/>
              </a:rPr>
              <a:t>breathing hard…sweat falling off brow…this can’t </a:t>
            </a:r>
            <a:endParaRPr lang="en-US" sz="3000" dirty="0" smtClean="0">
              <a:solidFill>
                <a:schemeClr val="bg1">
                  <a:lumMod val="75000"/>
                </a:schemeClr>
              </a:solidFill>
              <a:latin typeface="Lucida Console"/>
              <a:cs typeface="Lucida Console"/>
            </a:endParaRPr>
          </a:p>
          <a:p>
            <a:pPr marL="0" indent="0">
              <a:buNone/>
            </a:pPr>
            <a:r>
              <a:rPr lang="en-US" sz="3000" dirty="0" smtClean="0">
                <a:solidFill>
                  <a:schemeClr val="bg1">
                    <a:lumMod val="75000"/>
                  </a:schemeClr>
                </a:solidFill>
                <a:latin typeface="Lucida Console"/>
                <a:cs typeface="Lucida Console"/>
              </a:rPr>
              <a:t> be </a:t>
            </a:r>
            <a:r>
              <a:rPr lang="en-US" sz="3000" dirty="0">
                <a:solidFill>
                  <a:schemeClr val="bg1">
                    <a:lumMod val="75000"/>
                  </a:schemeClr>
                </a:solidFill>
                <a:latin typeface="Lucida Console"/>
                <a:cs typeface="Lucida Console"/>
              </a:rPr>
              <a:t>right…can </a:t>
            </a:r>
            <a:r>
              <a:rPr lang="en-US" sz="3000" dirty="0" smtClean="0">
                <a:solidFill>
                  <a:schemeClr val="bg1">
                    <a:lumMod val="75000"/>
                  </a:schemeClr>
                </a:solidFill>
                <a:latin typeface="Lucida Console"/>
                <a:cs typeface="Lucida Console"/>
              </a:rPr>
              <a:t>it</a:t>
            </a:r>
            <a:r>
              <a:rPr lang="en-US" sz="3000" dirty="0">
                <a:solidFill>
                  <a:schemeClr val="bg1">
                    <a:lumMod val="75000"/>
                  </a:schemeClr>
                </a:solidFill>
                <a:latin typeface="Lucida Console"/>
                <a:cs typeface="Lucida Console"/>
              </a:rPr>
              <a:t>?)</a:t>
            </a:r>
          </a:p>
          <a:p>
            <a:pPr marL="0" indent="0">
              <a:buNone/>
            </a:pPr>
            <a:endParaRPr lang="en-US" dirty="0" smtClean="0">
              <a:latin typeface="+mn-lt"/>
            </a:endParaRPr>
          </a:p>
          <a:p>
            <a:pPr marL="0" indent="0">
              <a:buNone/>
            </a:pPr>
            <a:endParaRPr lang="en-US" dirty="0"/>
          </a:p>
        </p:txBody>
      </p:sp>
    </p:spTree>
    <p:extLst>
      <p:ext uri="{BB962C8B-B14F-4D97-AF65-F5344CB8AC3E}">
        <p14:creationId xmlns:p14="http://schemas.microsoft.com/office/powerpoint/2010/main" val="18025839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FFFF00"/>
                </a:solidFill>
                <a:latin typeface="+mn-lt"/>
                <a:cs typeface="Times New Roman"/>
              </a:rPr>
              <a:t>More Bravely</a:t>
            </a:r>
            <a:endParaRPr lang="en-US" sz="3600" b="1" dirty="0">
              <a:solidFill>
                <a:srgbClr val="FFFF00"/>
              </a:solidFill>
              <a:latin typeface="+mn-lt"/>
              <a:cs typeface="Times New Roman"/>
            </a:endParaRPr>
          </a:p>
        </p:txBody>
      </p:sp>
      <p:sp>
        <p:nvSpPr>
          <p:cNvPr id="3" name="Content Placeholder 2"/>
          <p:cNvSpPr>
            <a:spLocks noGrp="1"/>
          </p:cNvSpPr>
          <p:nvPr>
            <p:ph sz="quarter" idx="10"/>
          </p:nvPr>
        </p:nvSpPr>
        <p:spPr>
          <a:xfrm>
            <a:off x="457200" y="1408134"/>
            <a:ext cx="8686800" cy="4318000"/>
          </a:xfrm>
        </p:spPr>
        <p:txBody>
          <a:bodyPr>
            <a:normAutofit/>
          </a:bodyPr>
          <a:lstStyle/>
          <a:p>
            <a:pPr marL="0" indent="0">
              <a:buNone/>
            </a:pPr>
            <a:r>
              <a:rPr lang="en-US" sz="3200" dirty="0" smtClean="0">
                <a:solidFill>
                  <a:srgbClr val="FFFFFF"/>
                </a:solidFill>
                <a:latin typeface="+mn-lt"/>
                <a:cs typeface="Lucida Console"/>
              </a:rPr>
              <a:t>Concepts of law &amp; justice do not shape communications technologies nearly as much as they are shaped by the memes and meanings arising from communications technologies.</a:t>
            </a:r>
            <a:endParaRPr lang="en-US" sz="3200" dirty="0">
              <a:solidFill>
                <a:srgbClr val="FFFFFF"/>
              </a:solidFill>
              <a:latin typeface="+mn-lt"/>
              <a:cs typeface="Lucida Console"/>
            </a:endParaRPr>
          </a:p>
        </p:txBody>
      </p:sp>
    </p:spTree>
    <p:extLst>
      <p:ext uri="{BB962C8B-B14F-4D97-AF65-F5344CB8AC3E}">
        <p14:creationId xmlns:p14="http://schemas.microsoft.com/office/powerpoint/2010/main" val="7368889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156" y="321502"/>
            <a:ext cx="9144000" cy="1131431"/>
          </a:xfrm>
        </p:spPr>
        <p:txBody>
          <a:bodyPr>
            <a:noAutofit/>
          </a:bodyPr>
          <a:lstStyle/>
          <a:p>
            <a:r>
              <a:rPr lang="en-US" sz="2800" b="1" dirty="0">
                <a:solidFill>
                  <a:srgbClr val="FFFF00"/>
                </a:solidFill>
                <a:latin typeface="Times New Roman"/>
                <a:cs typeface="Times New Roman"/>
              </a:rPr>
              <a:t> </a:t>
            </a:r>
            <a:r>
              <a:rPr lang="en-US" sz="2800" b="1" dirty="0" smtClean="0">
                <a:solidFill>
                  <a:srgbClr val="FFFF00"/>
                </a:solidFill>
                <a:latin typeface="Times New Roman"/>
                <a:cs typeface="Times New Roman"/>
              </a:rPr>
              <a:t> </a:t>
            </a:r>
            <a:r>
              <a:rPr lang="en-US" sz="4400" b="1" dirty="0">
                <a:solidFill>
                  <a:srgbClr val="FFFF00"/>
                </a:solidFill>
                <a:latin typeface="Times New Roman"/>
                <a:cs typeface="Times New Roman"/>
              </a:rPr>
              <a:t> </a:t>
            </a:r>
            <a:r>
              <a:rPr lang="en-US" sz="4400" b="1" dirty="0" smtClean="0">
                <a:solidFill>
                  <a:srgbClr val="FFFF00"/>
                </a:solidFill>
                <a:latin typeface="Times New Roman"/>
                <a:cs typeface="Times New Roman"/>
              </a:rPr>
              <a:t> </a:t>
            </a:r>
            <a:r>
              <a:rPr lang="en-US" sz="3600" b="1" dirty="0" smtClean="0">
                <a:solidFill>
                  <a:srgbClr val="FFFF00"/>
                </a:solidFill>
                <a:latin typeface="+mn-lt"/>
                <a:cs typeface="Times New Roman"/>
              </a:rPr>
              <a:t>Technology /Justice (Parallels)?</a:t>
            </a:r>
            <a:endParaRPr lang="en-US" sz="3600" dirty="0">
              <a:solidFill>
                <a:srgbClr val="FFFF00"/>
              </a:solidFill>
              <a:latin typeface="+mn-lt"/>
            </a:endParaRPr>
          </a:p>
        </p:txBody>
      </p:sp>
      <p:sp>
        <p:nvSpPr>
          <p:cNvPr id="4" name="Content Placeholder 3"/>
          <p:cNvSpPr>
            <a:spLocks noGrp="1"/>
          </p:cNvSpPr>
          <p:nvPr>
            <p:ph sz="half" idx="1"/>
          </p:nvPr>
        </p:nvSpPr>
        <p:spPr>
          <a:xfrm>
            <a:off x="638826" y="1365337"/>
            <a:ext cx="8943584" cy="4323595"/>
          </a:xfrm>
        </p:spPr>
        <p:txBody>
          <a:bodyPr>
            <a:normAutofit fontScale="77500" lnSpcReduction="20000"/>
          </a:bodyPr>
          <a:lstStyle/>
          <a:p>
            <a:pPr marL="0" indent="0">
              <a:buNone/>
            </a:pPr>
            <a:r>
              <a:rPr lang="en-US" sz="3200" dirty="0">
                <a:solidFill>
                  <a:schemeClr val="bg1">
                    <a:lumMod val="95000"/>
                  </a:schemeClr>
                </a:solidFill>
                <a:latin typeface="+mj-lt"/>
              </a:rPr>
              <a:t> </a:t>
            </a:r>
            <a:r>
              <a:rPr lang="en-US" sz="3200" dirty="0" smtClean="0">
                <a:solidFill>
                  <a:schemeClr val="bg1">
                    <a:lumMod val="95000"/>
                  </a:schemeClr>
                </a:solidFill>
                <a:latin typeface="+mj-lt"/>
              </a:rPr>
              <a:t>     </a:t>
            </a:r>
            <a:r>
              <a:rPr lang="en-US" sz="3200" dirty="0">
                <a:solidFill>
                  <a:schemeClr val="bg1">
                    <a:lumMod val="95000"/>
                  </a:schemeClr>
                </a:solidFill>
                <a:latin typeface="+mj-lt"/>
              </a:rPr>
              <a:t> </a:t>
            </a:r>
            <a:r>
              <a:rPr lang="en-US" sz="3200" b="1" i="1" dirty="0" smtClean="0">
                <a:solidFill>
                  <a:srgbClr val="FFFF00"/>
                </a:solidFill>
                <a:latin typeface="P22 Typewriter"/>
                <a:cs typeface="P22 Typewriter"/>
              </a:rPr>
              <a:t>Before Justice was </a:t>
            </a:r>
            <a:r>
              <a:rPr lang="en-US" sz="3200" b="1" i="1" dirty="0" smtClean="0">
                <a:solidFill>
                  <a:srgbClr val="FFFF00"/>
                </a:solidFill>
                <a:latin typeface="P22 Typewriter"/>
                <a:cs typeface="P22 Typewriter"/>
              </a:rPr>
              <a:t>Revenge</a:t>
            </a:r>
          </a:p>
          <a:p>
            <a:pPr marL="0" indent="0">
              <a:buNone/>
            </a:pPr>
            <a:endParaRPr lang="en-US" sz="3200" b="1" i="1" dirty="0" smtClean="0">
              <a:solidFill>
                <a:srgbClr val="FFFF00"/>
              </a:solidFill>
              <a:latin typeface="P22 Typewriter"/>
              <a:cs typeface="P22 Typewriter"/>
            </a:endParaRPr>
          </a:p>
          <a:p>
            <a:pPr marL="0" indent="0">
              <a:buNone/>
            </a:pPr>
            <a:r>
              <a:rPr lang="en-US" sz="3200" dirty="0" smtClean="0">
                <a:solidFill>
                  <a:schemeClr val="bg1">
                    <a:lumMod val="95000"/>
                  </a:schemeClr>
                </a:solidFill>
                <a:latin typeface="+mn-lt"/>
                <a:cs typeface="Lucida Console"/>
              </a:rPr>
              <a:t>1. Pre-literate  </a:t>
            </a:r>
            <a:r>
              <a:rPr lang="en-US" sz="3200" dirty="0" smtClean="0">
                <a:solidFill>
                  <a:srgbClr val="FFFF00"/>
                </a:solidFill>
                <a:latin typeface="+mn-lt"/>
                <a:cs typeface="Lucida Console"/>
              </a:rPr>
              <a:t>=&gt;</a:t>
            </a:r>
            <a:r>
              <a:rPr lang="en-US" sz="3200" dirty="0" smtClean="0">
                <a:solidFill>
                  <a:schemeClr val="bg1">
                    <a:lumMod val="95000"/>
                  </a:schemeClr>
                </a:solidFill>
                <a:latin typeface="+mn-lt"/>
                <a:cs typeface="Lucida Console"/>
              </a:rPr>
              <a:t>  </a:t>
            </a:r>
            <a:r>
              <a:rPr lang="en-US" sz="3200" dirty="0" smtClean="0">
                <a:solidFill>
                  <a:srgbClr val="BFBFBF"/>
                </a:solidFill>
                <a:latin typeface="+mn-lt"/>
                <a:cs typeface="Lucida Console"/>
              </a:rPr>
              <a:t>Justice as Retribution  </a:t>
            </a:r>
          </a:p>
          <a:p>
            <a:pPr marL="0" indent="0">
              <a:buNone/>
            </a:pPr>
            <a:r>
              <a:rPr lang="en-US" sz="3200" dirty="0" smtClean="0">
                <a:solidFill>
                  <a:schemeClr val="bg2">
                    <a:lumMod val="50000"/>
                  </a:schemeClr>
                </a:solidFill>
                <a:latin typeface="+mn-lt"/>
                <a:cs typeface="Lucida Console"/>
              </a:rPr>
              <a:t>2. </a:t>
            </a:r>
            <a:r>
              <a:rPr lang="en-US" sz="3200" dirty="0">
                <a:solidFill>
                  <a:schemeClr val="bg2">
                    <a:lumMod val="90000"/>
                  </a:schemeClr>
                </a:solidFill>
                <a:latin typeface="+mn-lt"/>
                <a:cs typeface="Lucida Console"/>
              </a:rPr>
              <a:t>Writing </a:t>
            </a:r>
            <a:r>
              <a:rPr lang="en-US" sz="3200" dirty="0" smtClean="0">
                <a:solidFill>
                  <a:schemeClr val="bg2">
                    <a:lumMod val="90000"/>
                  </a:schemeClr>
                </a:solidFill>
                <a:latin typeface="+mn-lt"/>
                <a:cs typeface="Lucida Console"/>
              </a:rPr>
              <a:t>Instruments    </a:t>
            </a:r>
            <a:r>
              <a:rPr lang="en-US" sz="3200" dirty="0" smtClean="0">
                <a:solidFill>
                  <a:srgbClr val="FFFF00"/>
                </a:solidFill>
                <a:latin typeface="+mn-lt"/>
                <a:cs typeface="Lucida Console"/>
              </a:rPr>
              <a:t>=&gt;</a:t>
            </a:r>
            <a:r>
              <a:rPr lang="en-US" sz="3200" dirty="0" smtClean="0">
                <a:solidFill>
                  <a:srgbClr val="FFFFFF"/>
                </a:solidFill>
                <a:latin typeface="+mn-lt"/>
                <a:cs typeface="Lucida Console"/>
              </a:rPr>
              <a:t> </a:t>
            </a:r>
            <a:r>
              <a:rPr lang="en-US" sz="3200" dirty="0" smtClean="0">
                <a:solidFill>
                  <a:schemeClr val="bg1">
                    <a:lumMod val="75000"/>
                  </a:schemeClr>
                </a:solidFill>
                <a:latin typeface="+mn-lt"/>
                <a:cs typeface="Lucida Console"/>
              </a:rPr>
              <a:t>  </a:t>
            </a:r>
            <a:r>
              <a:rPr lang="en-US" sz="3200" dirty="0" smtClean="0">
                <a:solidFill>
                  <a:schemeClr val="bg2">
                    <a:lumMod val="50000"/>
                  </a:schemeClr>
                </a:solidFill>
                <a:latin typeface="+mn-lt"/>
                <a:cs typeface="Lucida Console"/>
              </a:rPr>
              <a:t>Justice as      </a:t>
            </a:r>
          </a:p>
          <a:p>
            <a:pPr marL="0" indent="0">
              <a:buNone/>
            </a:pPr>
            <a:r>
              <a:rPr lang="en-US" sz="3200" dirty="0">
                <a:solidFill>
                  <a:schemeClr val="bg2">
                    <a:lumMod val="50000"/>
                  </a:schemeClr>
                </a:solidFill>
                <a:latin typeface="+mn-lt"/>
                <a:cs typeface="Lucida Console"/>
              </a:rPr>
              <a:t> </a:t>
            </a:r>
            <a:r>
              <a:rPr lang="en-US" sz="3200" dirty="0" smtClean="0">
                <a:solidFill>
                  <a:schemeClr val="bg2">
                    <a:lumMod val="50000"/>
                  </a:schemeClr>
                </a:solidFill>
                <a:latin typeface="+mn-lt"/>
                <a:cs typeface="Lucida Console"/>
              </a:rPr>
              <a:t>                             Compensation</a:t>
            </a:r>
            <a:r>
              <a:rPr lang="en-US" sz="3200" dirty="0" smtClean="0">
                <a:solidFill>
                  <a:schemeClr val="bg1">
                    <a:lumMod val="75000"/>
                  </a:schemeClr>
                </a:solidFill>
                <a:latin typeface="+mn-lt"/>
                <a:cs typeface="Lucida Console"/>
              </a:rPr>
              <a:t> </a:t>
            </a:r>
            <a:r>
              <a:rPr lang="en-US" sz="3200" dirty="0" smtClean="0">
                <a:solidFill>
                  <a:schemeClr val="tx1">
                    <a:lumMod val="65000"/>
                    <a:lumOff val="35000"/>
                  </a:schemeClr>
                </a:solidFill>
                <a:latin typeface="+mn-lt"/>
                <a:cs typeface="Lucida Console"/>
              </a:rPr>
              <a:t>  </a:t>
            </a:r>
          </a:p>
          <a:p>
            <a:pPr marL="0" indent="0">
              <a:buNone/>
            </a:pPr>
            <a:r>
              <a:rPr lang="en-US" sz="3200" dirty="0" smtClean="0">
                <a:solidFill>
                  <a:srgbClr val="558ED5"/>
                </a:solidFill>
                <a:latin typeface="+mn-lt"/>
                <a:cs typeface="Lucida Console"/>
              </a:rPr>
              <a:t>3. </a:t>
            </a:r>
            <a:r>
              <a:rPr lang="en-US" sz="3200" dirty="0">
                <a:solidFill>
                  <a:schemeClr val="tx2">
                    <a:lumMod val="20000"/>
                    <a:lumOff val="80000"/>
                  </a:schemeClr>
                </a:solidFill>
                <a:latin typeface="+mn-lt"/>
                <a:cs typeface="Lucida Console"/>
              </a:rPr>
              <a:t>Printing </a:t>
            </a:r>
            <a:r>
              <a:rPr lang="en-US" sz="3200" dirty="0" smtClean="0">
                <a:solidFill>
                  <a:schemeClr val="tx2">
                    <a:lumMod val="20000"/>
                    <a:lumOff val="80000"/>
                  </a:schemeClr>
                </a:solidFill>
                <a:latin typeface="+mn-lt"/>
                <a:cs typeface="Lucida Console"/>
              </a:rPr>
              <a:t>Press    </a:t>
            </a:r>
            <a:r>
              <a:rPr lang="en-US" sz="3200" dirty="0" smtClean="0">
                <a:solidFill>
                  <a:srgbClr val="FFFF00"/>
                </a:solidFill>
                <a:latin typeface="+mn-lt"/>
                <a:cs typeface="Lucida Console"/>
              </a:rPr>
              <a:t>=&gt;   </a:t>
            </a:r>
            <a:r>
              <a:rPr lang="en-US" sz="3200" dirty="0" smtClean="0">
                <a:solidFill>
                  <a:srgbClr val="558ED5"/>
                </a:solidFill>
                <a:latin typeface="+mn-lt"/>
                <a:cs typeface="Lucida Console"/>
              </a:rPr>
              <a:t>Jus</a:t>
            </a:r>
            <a:r>
              <a:rPr lang="en-US" sz="3200" dirty="0" smtClean="0">
                <a:solidFill>
                  <a:schemeClr val="tx2">
                    <a:lumMod val="60000"/>
                    <a:lumOff val="40000"/>
                  </a:schemeClr>
                </a:solidFill>
                <a:latin typeface="+mn-lt"/>
                <a:cs typeface="Lucida Console"/>
              </a:rPr>
              <a:t>tice as</a:t>
            </a:r>
            <a:r>
              <a:rPr lang="en-US" sz="3200" dirty="0">
                <a:solidFill>
                  <a:schemeClr val="tx2">
                    <a:lumMod val="60000"/>
                    <a:lumOff val="40000"/>
                  </a:schemeClr>
                </a:solidFill>
                <a:latin typeface="+mn-lt"/>
                <a:cs typeface="Lucida Console"/>
              </a:rPr>
              <a:t> </a:t>
            </a:r>
            <a:r>
              <a:rPr lang="en-US" sz="3200" dirty="0" smtClean="0">
                <a:solidFill>
                  <a:schemeClr val="tx2">
                    <a:lumMod val="60000"/>
                    <a:lumOff val="40000"/>
                  </a:schemeClr>
                </a:solidFill>
                <a:latin typeface="+mn-lt"/>
                <a:cs typeface="Lucida Console"/>
              </a:rPr>
              <a:t>Rights</a:t>
            </a:r>
            <a:endParaRPr lang="en-US" sz="3200" dirty="0" smtClean="0">
              <a:solidFill>
                <a:schemeClr val="bg2">
                  <a:lumMod val="50000"/>
                </a:schemeClr>
              </a:solidFill>
              <a:latin typeface="+mn-lt"/>
              <a:cs typeface="Lucida Console"/>
            </a:endParaRPr>
          </a:p>
          <a:p>
            <a:pPr marL="0" indent="0">
              <a:buNone/>
            </a:pPr>
            <a:r>
              <a:rPr lang="en-US" sz="3200" dirty="0" smtClean="0">
                <a:solidFill>
                  <a:srgbClr val="D99694"/>
                </a:solidFill>
                <a:latin typeface="+mn-lt"/>
                <a:cs typeface="Lucida Console"/>
              </a:rPr>
              <a:t>4. </a:t>
            </a:r>
            <a:r>
              <a:rPr lang="en-US" sz="3200" dirty="0" smtClean="0">
                <a:solidFill>
                  <a:schemeClr val="accent2">
                    <a:lumMod val="20000"/>
                    <a:lumOff val="80000"/>
                  </a:schemeClr>
                </a:solidFill>
                <a:latin typeface="+mn-lt"/>
                <a:cs typeface="Lucida Console"/>
              </a:rPr>
              <a:t>Mass Media      </a:t>
            </a:r>
            <a:r>
              <a:rPr lang="en-US" sz="3200" dirty="0" smtClean="0">
                <a:solidFill>
                  <a:srgbClr val="FFFF00"/>
                </a:solidFill>
                <a:latin typeface="+mn-lt"/>
                <a:cs typeface="Lucida Console"/>
              </a:rPr>
              <a:t>=&gt;      </a:t>
            </a:r>
            <a:r>
              <a:rPr lang="en-US" sz="3200" dirty="0" smtClean="0">
                <a:solidFill>
                  <a:schemeClr val="accent2">
                    <a:lumMod val="60000"/>
                    <a:lumOff val="40000"/>
                  </a:schemeClr>
                </a:solidFill>
                <a:latin typeface="+mn-lt"/>
                <a:cs typeface="Lucida Console"/>
              </a:rPr>
              <a:t>Justice as Truth</a:t>
            </a:r>
          </a:p>
          <a:p>
            <a:pPr marL="0" indent="0">
              <a:buNone/>
            </a:pPr>
            <a:r>
              <a:rPr lang="en-US" sz="3200" dirty="0" smtClean="0">
                <a:solidFill>
                  <a:schemeClr val="accent3">
                    <a:lumMod val="60000"/>
                    <a:lumOff val="40000"/>
                  </a:schemeClr>
                </a:solidFill>
                <a:latin typeface="+mn-lt"/>
                <a:cs typeface="Lucida Console"/>
              </a:rPr>
              <a:t>5. </a:t>
            </a:r>
            <a:r>
              <a:rPr lang="en-US" sz="3200" dirty="0" smtClean="0">
                <a:solidFill>
                  <a:schemeClr val="accent3">
                    <a:lumMod val="20000"/>
                    <a:lumOff val="80000"/>
                  </a:schemeClr>
                </a:solidFill>
                <a:latin typeface="+mn-lt"/>
                <a:cs typeface="Lucida Console"/>
              </a:rPr>
              <a:t>Digital </a:t>
            </a:r>
            <a:r>
              <a:rPr lang="en-US" sz="3200" dirty="0" smtClean="0">
                <a:solidFill>
                  <a:schemeClr val="accent2">
                    <a:lumMod val="20000"/>
                    <a:lumOff val="80000"/>
                  </a:schemeClr>
                </a:solidFill>
                <a:latin typeface="+mn-lt"/>
                <a:cs typeface="Lucida Console"/>
              </a:rPr>
              <a:t>    </a:t>
            </a:r>
            <a:r>
              <a:rPr lang="en-US" sz="3200" dirty="0" smtClean="0">
                <a:solidFill>
                  <a:srgbClr val="FFFF00"/>
                </a:solidFill>
                <a:latin typeface="+mn-lt"/>
                <a:cs typeface="Lucida Console"/>
              </a:rPr>
              <a:t>=&gt;     </a:t>
            </a:r>
            <a:r>
              <a:rPr lang="en-US" sz="3200" dirty="0" smtClean="0">
                <a:solidFill>
                  <a:srgbClr val="C3D69B"/>
                </a:solidFill>
                <a:latin typeface="+mn-lt"/>
                <a:cs typeface="Lucida Console"/>
              </a:rPr>
              <a:t>Justice as Resolution</a:t>
            </a:r>
          </a:p>
          <a:p>
            <a:pPr marL="0" indent="0">
              <a:buNone/>
            </a:pPr>
            <a:r>
              <a:rPr lang="en-US" sz="3200" dirty="0" smtClean="0">
                <a:solidFill>
                  <a:srgbClr val="8064A2"/>
                </a:solidFill>
                <a:latin typeface="+mn-lt"/>
                <a:cs typeface="Lucida Console"/>
              </a:rPr>
              <a:t>6. </a:t>
            </a:r>
            <a:r>
              <a:rPr lang="en-US" sz="3200" dirty="0" smtClean="0">
                <a:solidFill>
                  <a:schemeClr val="accent4">
                    <a:lumMod val="40000"/>
                    <a:lumOff val="60000"/>
                  </a:schemeClr>
                </a:solidFill>
                <a:latin typeface="+mn-lt"/>
                <a:cs typeface="Lucida Console"/>
              </a:rPr>
              <a:t>Big Data     </a:t>
            </a:r>
            <a:r>
              <a:rPr lang="en-US" sz="3200" dirty="0" smtClean="0">
                <a:solidFill>
                  <a:srgbClr val="FFFF00"/>
                </a:solidFill>
                <a:latin typeface="+mn-lt"/>
                <a:cs typeface="Lucida Console"/>
              </a:rPr>
              <a:t>=&gt;</a:t>
            </a:r>
          </a:p>
          <a:p>
            <a:pPr marL="0" indent="0">
              <a:buNone/>
            </a:pPr>
            <a:endParaRPr lang="en-US" sz="3200" dirty="0" smtClean="0">
              <a:solidFill>
                <a:schemeClr val="accent4"/>
              </a:solidFill>
              <a:latin typeface="+mn-lt"/>
              <a:cs typeface="Lucida Console"/>
            </a:endParaRPr>
          </a:p>
          <a:p>
            <a:pPr marL="0" indent="0">
              <a:buNone/>
            </a:pPr>
            <a:r>
              <a:rPr lang="en-US" sz="3200" dirty="0" smtClean="0">
                <a:solidFill>
                  <a:srgbClr val="FF0000"/>
                </a:solidFill>
                <a:latin typeface="+mn-lt"/>
                <a:cs typeface="Lucida Console"/>
              </a:rPr>
              <a:t>-----FUTURE----</a:t>
            </a:r>
          </a:p>
          <a:p>
            <a:pPr marL="0" indent="0">
              <a:buNone/>
            </a:pPr>
            <a:r>
              <a:rPr lang="en-US" sz="3200" dirty="0" smtClean="0">
                <a:solidFill>
                  <a:srgbClr val="FFFF00"/>
                </a:solidFill>
                <a:latin typeface="+mn-lt"/>
                <a:cs typeface="Lucida Console"/>
              </a:rPr>
              <a:t>                =&gt; </a:t>
            </a:r>
            <a:r>
              <a:rPr lang="en-US" sz="3200" dirty="0" smtClean="0">
                <a:solidFill>
                  <a:schemeClr val="accent4"/>
                </a:solidFill>
                <a:latin typeface="+mn-lt"/>
                <a:cs typeface="Lucida Console"/>
              </a:rPr>
              <a:t>6.</a:t>
            </a:r>
            <a:r>
              <a:rPr lang="en-US" sz="3200" dirty="0" smtClean="0">
                <a:solidFill>
                  <a:srgbClr val="FFFF00"/>
                </a:solidFill>
                <a:latin typeface="+mn-lt"/>
                <a:cs typeface="Lucida Console"/>
              </a:rPr>
              <a:t> </a:t>
            </a:r>
            <a:r>
              <a:rPr lang="en-US" sz="3200" dirty="0" smtClean="0">
                <a:solidFill>
                  <a:schemeClr val="accent4"/>
                </a:solidFill>
                <a:latin typeface="+mn-lt"/>
                <a:cs typeface="Lucida Console"/>
              </a:rPr>
              <a:t>Justice as </a:t>
            </a:r>
            <a:r>
              <a:rPr lang="en-US" sz="3200" dirty="0">
                <a:solidFill>
                  <a:schemeClr val="accent4"/>
                </a:solidFill>
                <a:latin typeface="+mn-lt"/>
                <a:cs typeface="Lucida Console"/>
              </a:rPr>
              <a:t>Boundaries</a:t>
            </a:r>
            <a:endParaRPr lang="en-US" sz="3200" dirty="0" smtClean="0">
              <a:solidFill>
                <a:srgbClr val="FF0000"/>
              </a:solidFill>
              <a:latin typeface="+mn-lt"/>
              <a:cs typeface="Lucida Console"/>
            </a:endParaRPr>
          </a:p>
          <a:p>
            <a:pPr marL="0" indent="0">
              <a:buNone/>
            </a:pPr>
            <a:r>
              <a:rPr lang="en-US" sz="3200" dirty="0" smtClean="0">
                <a:solidFill>
                  <a:srgbClr val="FF0000"/>
                </a:solidFill>
                <a:latin typeface="+mn-lt"/>
                <a:cs typeface="Lucida Console"/>
              </a:rPr>
              <a:t>7. Virtual reality</a:t>
            </a:r>
            <a:r>
              <a:rPr lang="en-US" sz="3200" dirty="0" smtClean="0">
                <a:solidFill>
                  <a:srgbClr val="FFFF00"/>
                </a:solidFill>
                <a:latin typeface="+mn-lt"/>
                <a:cs typeface="Lucida Console"/>
              </a:rPr>
              <a:t>          =&gt;          </a:t>
            </a:r>
            <a:r>
              <a:rPr lang="en-US" sz="3200" b="1" dirty="0" smtClean="0">
                <a:solidFill>
                  <a:srgbClr val="FF0000"/>
                </a:solidFill>
                <a:latin typeface="+mn-lt"/>
                <a:cs typeface="Lucida Console"/>
              </a:rPr>
              <a:t>???</a:t>
            </a:r>
          </a:p>
          <a:p>
            <a:pPr marL="0" indent="0">
              <a:buNone/>
            </a:pPr>
            <a:endParaRPr lang="en-US" sz="3200" dirty="0">
              <a:solidFill>
                <a:schemeClr val="accent4"/>
              </a:solidFill>
              <a:latin typeface="+mj-lt"/>
            </a:endParaRPr>
          </a:p>
        </p:txBody>
      </p:sp>
      <p:sp>
        <p:nvSpPr>
          <p:cNvPr id="5" name="Content Placeholder 4"/>
          <p:cNvSpPr>
            <a:spLocks noGrp="1"/>
          </p:cNvSpPr>
          <p:nvPr>
            <p:ph sz="half" idx="2"/>
          </p:nvPr>
        </p:nvSpPr>
        <p:spPr>
          <a:xfrm>
            <a:off x="11525373" y="1007524"/>
            <a:ext cx="1418853" cy="1172628"/>
          </a:xfrm>
        </p:spPr>
        <p:txBody>
          <a:bodyPr>
            <a:normAutofit fontScale="77500" lnSpcReduction="20000"/>
          </a:bodyPr>
          <a:lstStyle/>
          <a:p>
            <a:pPr marL="0" indent="0">
              <a:buNone/>
            </a:pPr>
            <a:endParaRPr lang="en-US" sz="3200" dirty="0">
              <a:solidFill>
                <a:srgbClr val="008000"/>
              </a:solidFill>
            </a:endParaRPr>
          </a:p>
          <a:p>
            <a:pPr marL="0" indent="0">
              <a:buNone/>
            </a:pPr>
            <a:endParaRPr lang="en-US" dirty="0"/>
          </a:p>
        </p:txBody>
      </p:sp>
    </p:spTree>
    <p:extLst>
      <p:ext uri="{BB962C8B-B14F-4D97-AF65-F5344CB8AC3E}">
        <p14:creationId xmlns:p14="http://schemas.microsoft.com/office/powerpoint/2010/main" val="3801466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Autofit/>
          </a:bodyPr>
          <a:lstStyle/>
          <a:p>
            <a:r>
              <a:rPr lang="en-US" sz="3200" b="1" dirty="0" smtClean="0">
                <a:solidFill>
                  <a:srgbClr val="FFFF00"/>
                </a:solidFill>
                <a:latin typeface="+mn-lt"/>
              </a:rPr>
              <a:t>A Definition of Social Media</a:t>
            </a:r>
            <a:endParaRPr lang="en-US" sz="3200" b="1" dirty="0">
              <a:solidFill>
                <a:srgbClr val="FFFF00"/>
              </a:solidFill>
              <a:latin typeface="+mn-lt"/>
            </a:endParaRPr>
          </a:p>
        </p:txBody>
      </p:sp>
      <p:sp>
        <p:nvSpPr>
          <p:cNvPr id="3" name="Content Placeholder 2"/>
          <p:cNvSpPr>
            <a:spLocks noGrp="1"/>
          </p:cNvSpPr>
          <p:nvPr>
            <p:ph sz="quarter" idx="10"/>
          </p:nvPr>
        </p:nvSpPr>
        <p:spPr>
          <a:xfrm>
            <a:off x="457200" y="1016000"/>
            <a:ext cx="8229600" cy="4710134"/>
          </a:xfrm>
        </p:spPr>
        <p:txBody>
          <a:bodyPr>
            <a:normAutofit/>
          </a:bodyPr>
          <a:lstStyle/>
          <a:p>
            <a:pPr marL="0" indent="0">
              <a:buNone/>
            </a:pPr>
            <a:r>
              <a:rPr lang="en-US" sz="2800" dirty="0" smtClean="0">
                <a:solidFill>
                  <a:srgbClr val="FFFF00"/>
                </a:solidFill>
                <a:latin typeface="+mn-lt"/>
                <a:cs typeface="Lucida Console"/>
              </a:rPr>
              <a:t>My definition: </a:t>
            </a:r>
            <a:r>
              <a:rPr lang="en-US" sz="2800" dirty="0" smtClean="0">
                <a:solidFill>
                  <a:srgbClr val="FFFFFF"/>
                </a:solidFill>
                <a:latin typeface="+mn-lt"/>
                <a:cs typeface="Lucida Console"/>
              </a:rPr>
              <a:t>“ Social media is an interactive form of distributing (digital) communications incorporating user generated content.” </a:t>
            </a:r>
            <a:endParaRPr lang="en-US" sz="2800" dirty="0">
              <a:solidFill>
                <a:srgbClr val="FFFFFF"/>
              </a:solidFill>
              <a:latin typeface="+mn-lt"/>
              <a:cs typeface="Lucida Console"/>
            </a:endParaRPr>
          </a:p>
        </p:txBody>
      </p:sp>
      <p:pic>
        <p:nvPicPr>
          <p:cNvPr id="4" name="Content Placeholder 3" descr="Screen Shot 2014-04-12 at 1.56.34 PM.png"/>
          <p:cNvPicPr>
            <a:picLocks noChangeAspect="1"/>
          </p:cNvPicPr>
          <p:nvPr/>
        </p:nvPicPr>
        <p:blipFill>
          <a:blip r:embed="rId2" cstate="email">
            <a:extLst>
              <a:ext uri="{28A0092B-C50C-407E-A947-70E740481C1C}">
                <a14:useLocalDpi xmlns:a14="http://schemas.microsoft.com/office/drawing/2010/main"/>
              </a:ext>
            </a:extLst>
          </a:blip>
          <a:srcRect l="-409" r="-409"/>
          <a:stretch>
            <a:fillRect/>
          </a:stretch>
        </p:blipFill>
        <p:spPr>
          <a:xfrm>
            <a:off x="1348349" y="2454442"/>
            <a:ext cx="6460146" cy="3271692"/>
          </a:xfrm>
          <a:prstGeom prst="rect">
            <a:avLst/>
          </a:prstGeom>
        </p:spPr>
      </p:pic>
    </p:spTree>
    <p:extLst>
      <p:ext uri="{BB962C8B-B14F-4D97-AF65-F5344CB8AC3E}">
        <p14:creationId xmlns:p14="http://schemas.microsoft.com/office/powerpoint/2010/main" val="409010916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328" y="358625"/>
            <a:ext cx="8229600" cy="1016000"/>
          </a:xfrm>
        </p:spPr>
        <p:txBody>
          <a:bodyPr>
            <a:noAutofit/>
          </a:bodyPr>
          <a:lstStyle/>
          <a:p>
            <a:r>
              <a:rPr lang="en-US" sz="3600" b="1" dirty="0" smtClean="0">
                <a:solidFill>
                  <a:srgbClr val="FFFF00"/>
                </a:solidFill>
                <a:latin typeface="+mn-lt"/>
                <a:cs typeface="Times New Roman"/>
              </a:rPr>
              <a:t>An explanation?</a:t>
            </a:r>
            <a:endParaRPr lang="en-US" sz="3600" b="1" dirty="0">
              <a:solidFill>
                <a:srgbClr val="FFFF00"/>
              </a:solidFill>
              <a:latin typeface="+mn-lt"/>
              <a:cs typeface="Times New Roman"/>
            </a:endParaRPr>
          </a:p>
        </p:txBody>
      </p:sp>
      <p:sp>
        <p:nvSpPr>
          <p:cNvPr id="3" name="Content Placeholder 2"/>
          <p:cNvSpPr>
            <a:spLocks noGrp="1"/>
          </p:cNvSpPr>
          <p:nvPr>
            <p:ph sz="quarter" idx="10"/>
          </p:nvPr>
        </p:nvSpPr>
        <p:spPr>
          <a:xfrm>
            <a:off x="589552" y="1627297"/>
            <a:ext cx="8229600" cy="4568085"/>
          </a:xfrm>
        </p:spPr>
        <p:txBody>
          <a:bodyPr/>
          <a:lstStyle/>
          <a:p>
            <a:pPr marL="0" indent="0">
              <a:buNone/>
            </a:pPr>
            <a:r>
              <a:rPr lang="en-US" sz="3200" dirty="0" smtClean="0">
                <a:solidFill>
                  <a:srgbClr val="FFFFFF"/>
                </a:solidFill>
                <a:latin typeface="+mn-lt"/>
                <a:cs typeface="Lucida Console"/>
              </a:rPr>
              <a:t>Art &amp; creativity has pushed </a:t>
            </a:r>
            <a:r>
              <a:rPr lang="en-US" sz="3200" dirty="0">
                <a:solidFill>
                  <a:srgbClr val="FFFFFF"/>
                </a:solidFill>
                <a:latin typeface="+mn-lt"/>
                <a:cs typeface="Lucida Console"/>
              </a:rPr>
              <a:t>&amp; </a:t>
            </a:r>
            <a:r>
              <a:rPr lang="en-US" sz="3200" dirty="0" smtClean="0">
                <a:solidFill>
                  <a:srgbClr val="FFFFFF"/>
                </a:solidFill>
                <a:latin typeface="+mn-lt"/>
                <a:cs typeface="Lucida Console"/>
              </a:rPr>
              <a:t>been </a:t>
            </a:r>
            <a:r>
              <a:rPr lang="en-US" sz="3200" dirty="0">
                <a:solidFill>
                  <a:srgbClr val="FFFFFF"/>
                </a:solidFill>
                <a:latin typeface="+mn-lt"/>
                <a:cs typeface="Lucida Console"/>
              </a:rPr>
              <a:t>pushed by technology. Art humanizes.  Technology (writing instrument/printing press/media/</a:t>
            </a:r>
            <a:r>
              <a:rPr lang="en-US" sz="3200" dirty="0" smtClean="0">
                <a:solidFill>
                  <a:srgbClr val="FFFFFF"/>
                </a:solidFill>
                <a:latin typeface="+mn-lt"/>
                <a:cs typeface="Lucida Console"/>
              </a:rPr>
              <a:t>digital/data) distributes that humanness. </a:t>
            </a:r>
          </a:p>
          <a:p>
            <a:pPr marL="0" indent="0">
              <a:buNone/>
            </a:pPr>
            <a:r>
              <a:rPr lang="en-US" sz="3200" dirty="0" smtClean="0">
                <a:solidFill>
                  <a:schemeClr val="tx2">
                    <a:lumMod val="40000"/>
                    <a:lumOff val="60000"/>
                  </a:schemeClr>
                </a:solidFill>
                <a:latin typeface="+mn-lt"/>
                <a:cs typeface="Lucida Console"/>
              </a:rPr>
              <a:t>The </a:t>
            </a:r>
            <a:r>
              <a:rPr lang="en-US" sz="3200" dirty="0">
                <a:solidFill>
                  <a:schemeClr val="tx2">
                    <a:lumMod val="40000"/>
                    <a:lumOff val="60000"/>
                  </a:schemeClr>
                </a:solidFill>
                <a:latin typeface="+mn-lt"/>
                <a:cs typeface="Lucida Console"/>
              </a:rPr>
              <a:t>meaning of "Justice" has become defined and redefined in this context. </a:t>
            </a:r>
          </a:p>
          <a:p>
            <a:pPr marL="0" indent="0">
              <a:buNone/>
            </a:pPr>
            <a:endParaRPr lang="en-US" dirty="0"/>
          </a:p>
        </p:txBody>
      </p:sp>
    </p:spTree>
    <p:extLst>
      <p:ext uri="{BB962C8B-B14F-4D97-AF65-F5344CB8AC3E}">
        <p14:creationId xmlns:p14="http://schemas.microsoft.com/office/powerpoint/2010/main" val="5198095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0041" y="216576"/>
            <a:ext cx="8547879" cy="1342593"/>
          </a:xfrm>
        </p:spPr>
        <p:txBody>
          <a:bodyPr>
            <a:noAutofit/>
          </a:bodyPr>
          <a:lstStyle/>
          <a:p>
            <a:r>
              <a:rPr lang="en-US" sz="3600" b="1" dirty="0" smtClean="0">
                <a:solidFill>
                  <a:srgbClr val="FFFF00"/>
                </a:solidFill>
                <a:latin typeface="+mn-lt"/>
                <a:cs typeface="Times New Roman"/>
              </a:rPr>
              <a:t>Law Is… </a:t>
            </a:r>
            <a:endParaRPr lang="en-US" sz="3600" b="1" dirty="0">
              <a:solidFill>
                <a:srgbClr val="FFFF00"/>
              </a:solidFill>
              <a:latin typeface="+mn-lt"/>
              <a:cs typeface="Times New Roman"/>
            </a:endParaRPr>
          </a:p>
        </p:txBody>
      </p:sp>
      <p:sp>
        <p:nvSpPr>
          <p:cNvPr id="3" name="Content Placeholder 2"/>
          <p:cNvSpPr>
            <a:spLocks noGrp="1"/>
          </p:cNvSpPr>
          <p:nvPr>
            <p:ph sz="quarter" idx="10"/>
          </p:nvPr>
        </p:nvSpPr>
        <p:spPr>
          <a:xfrm>
            <a:off x="1940617" y="1304963"/>
            <a:ext cx="5318701" cy="1625799"/>
          </a:xfrm>
        </p:spPr>
        <p:txBody>
          <a:bodyPr>
            <a:noAutofit/>
          </a:bodyPr>
          <a:lstStyle/>
          <a:p>
            <a:pPr marL="0" indent="0">
              <a:buNone/>
            </a:pPr>
            <a:r>
              <a:rPr lang="en-US" sz="3200" b="1" dirty="0" smtClean="0">
                <a:solidFill>
                  <a:schemeClr val="bg1"/>
                </a:solidFill>
                <a:latin typeface="+mn-lt"/>
                <a:cs typeface="Lucida Console"/>
              </a:rPr>
              <a:t>Personal </a:t>
            </a:r>
            <a:r>
              <a:rPr lang="en-US" sz="3200" b="1" dirty="0">
                <a:solidFill>
                  <a:schemeClr val="bg1"/>
                </a:solidFill>
                <a:latin typeface="+mn-lt"/>
                <a:cs typeface="Lucida Console"/>
              </a:rPr>
              <a:t>in </a:t>
            </a:r>
            <a:r>
              <a:rPr lang="en-US" sz="3200" b="1" dirty="0" smtClean="0">
                <a:solidFill>
                  <a:schemeClr val="bg1"/>
                </a:solidFill>
                <a:latin typeface="+mn-lt"/>
                <a:cs typeface="Lucida Console"/>
              </a:rPr>
              <a:t>Experience</a:t>
            </a:r>
            <a:r>
              <a:rPr lang="en-US" sz="3200" b="1" dirty="0">
                <a:solidFill>
                  <a:schemeClr val="bg1"/>
                </a:solidFill>
                <a:latin typeface="+mn-lt"/>
                <a:cs typeface="Lucida Console"/>
              </a:rPr>
              <a:t>, </a:t>
            </a:r>
            <a:r>
              <a:rPr lang="en-US" sz="3200" b="1" dirty="0" smtClean="0">
                <a:solidFill>
                  <a:schemeClr val="bg1"/>
                </a:solidFill>
                <a:latin typeface="+mn-lt"/>
                <a:cs typeface="Lucida Console"/>
              </a:rPr>
              <a:t> </a:t>
            </a:r>
          </a:p>
          <a:p>
            <a:pPr marL="0" indent="0">
              <a:buNone/>
            </a:pPr>
            <a:r>
              <a:rPr lang="en-US" sz="3200" b="1" dirty="0" smtClean="0">
                <a:solidFill>
                  <a:schemeClr val="bg1"/>
                </a:solidFill>
                <a:latin typeface="+mn-lt"/>
                <a:cs typeface="Lucida Console"/>
              </a:rPr>
              <a:t>General </a:t>
            </a:r>
            <a:r>
              <a:rPr lang="en-US" sz="3200" b="1" dirty="0">
                <a:solidFill>
                  <a:schemeClr val="bg1"/>
                </a:solidFill>
                <a:latin typeface="+mn-lt"/>
                <a:cs typeface="Lucida Console"/>
              </a:rPr>
              <a:t>in </a:t>
            </a:r>
            <a:r>
              <a:rPr lang="en-US" sz="3200" b="1" dirty="0" smtClean="0">
                <a:solidFill>
                  <a:schemeClr val="bg1"/>
                </a:solidFill>
                <a:latin typeface="+mn-lt"/>
                <a:cs typeface="Lucida Console"/>
              </a:rPr>
              <a:t> </a:t>
            </a:r>
            <a:r>
              <a:rPr lang="en-US" sz="3200" b="1" dirty="0" smtClean="0">
                <a:solidFill>
                  <a:schemeClr val="bg1"/>
                </a:solidFill>
                <a:latin typeface="+mn-lt"/>
                <a:cs typeface="Lucida Console"/>
              </a:rPr>
              <a:t>Applicatio</a:t>
            </a:r>
            <a:r>
              <a:rPr lang="en-US" sz="3600" b="1" dirty="0" smtClean="0">
                <a:solidFill>
                  <a:schemeClr val="bg1"/>
                </a:solidFill>
                <a:latin typeface="+mn-lt"/>
                <a:cs typeface="Lucida Console"/>
              </a:rPr>
              <a:t>n</a:t>
            </a:r>
            <a:r>
              <a:rPr lang="en-US" sz="3600" b="1" dirty="0" smtClean="0">
                <a:solidFill>
                  <a:schemeClr val="bg1"/>
                </a:solidFill>
                <a:latin typeface="+mn-lt"/>
                <a:cs typeface="Lucida Console"/>
              </a:rPr>
              <a:t>.</a:t>
            </a:r>
            <a:r>
              <a:rPr lang="en-US" sz="5400" b="1" dirty="0" smtClean="0">
                <a:solidFill>
                  <a:schemeClr val="bg1"/>
                </a:solidFill>
                <a:latin typeface="Lucida Console"/>
                <a:cs typeface="Lucida Console"/>
              </a:rPr>
              <a:t> </a:t>
            </a:r>
            <a:endParaRPr lang="en-US" sz="5400" b="1" dirty="0">
              <a:solidFill>
                <a:schemeClr val="bg1"/>
              </a:solidFill>
              <a:latin typeface="Lucida Console"/>
              <a:cs typeface="Lucida Console"/>
            </a:endParaRPr>
          </a:p>
        </p:txBody>
      </p:sp>
      <p:pic>
        <p:nvPicPr>
          <p:cNvPr id="4" name="Content Placeholder 3" descr="800px-Nelson_Mandela's_prison_cell,_Robben_Island,_South_Africa.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70666" y="2681015"/>
            <a:ext cx="4059780" cy="2734712"/>
          </a:xfrm>
          <a:prstGeom prst="rect">
            <a:avLst/>
          </a:prstGeom>
        </p:spPr>
      </p:pic>
      <p:sp>
        <p:nvSpPr>
          <p:cNvPr id="6" name="Rectangle 5"/>
          <p:cNvSpPr/>
          <p:nvPr/>
        </p:nvSpPr>
        <p:spPr>
          <a:xfrm>
            <a:off x="2727505" y="5513498"/>
            <a:ext cx="3105462" cy="369332"/>
          </a:xfrm>
          <a:prstGeom prst="rect">
            <a:avLst/>
          </a:prstGeom>
        </p:spPr>
        <p:txBody>
          <a:bodyPr wrap="none">
            <a:spAutoFit/>
          </a:bodyPr>
          <a:lstStyle/>
          <a:p>
            <a:r>
              <a:rPr lang="en-US" dirty="0">
                <a:solidFill>
                  <a:srgbClr val="FFFF00"/>
                </a:solidFill>
                <a:latin typeface="Lucida Console"/>
                <a:cs typeface="Lucida Console"/>
              </a:rPr>
              <a:t>Nelson Mandela’s cell</a:t>
            </a:r>
          </a:p>
        </p:txBody>
      </p:sp>
    </p:spTree>
    <p:extLst>
      <p:ext uri="{BB962C8B-B14F-4D97-AF65-F5344CB8AC3E}">
        <p14:creationId xmlns:p14="http://schemas.microsoft.com/office/powerpoint/2010/main" val="9001537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5488" y="40196"/>
            <a:ext cx="8229600" cy="1709140"/>
          </a:xfrm>
        </p:spPr>
        <p:txBody>
          <a:bodyPr>
            <a:noAutofit/>
          </a:bodyPr>
          <a:lstStyle/>
          <a:p>
            <a:r>
              <a:rPr lang="en-US" sz="3600" b="1" dirty="0" smtClean="0">
                <a:solidFill>
                  <a:srgbClr val="FFFF00"/>
                </a:solidFill>
                <a:latin typeface="+mn-lt"/>
              </a:rPr>
              <a:t>Similarly in the Social Media World…</a:t>
            </a:r>
            <a:endParaRPr lang="en-US" sz="3600" b="1" dirty="0">
              <a:solidFill>
                <a:srgbClr val="FFFF00"/>
              </a:solidFill>
              <a:latin typeface="+mn-lt"/>
            </a:endParaRPr>
          </a:p>
        </p:txBody>
      </p:sp>
      <p:sp>
        <p:nvSpPr>
          <p:cNvPr id="3" name="Content Placeholder 2"/>
          <p:cNvSpPr>
            <a:spLocks noGrp="1"/>
          </p:cNvSpPr>
          <p:nvPr>
            <p:ph sz="quarter" idx="10"/>
          </p:nvPr>
        </p:nvSpPr>
        <p:spPr>
          <a:xfrm>
            <a:off x="709872" y="2035733"/>
            <a:ext cx="8229600" cy="2584394"/>
          </a:xfrm>
        </p:spPr>
        <p:txBody>
          <a:bodyPr/>
          <a:lstStyle/>
          <a:p>
            <a:pPr marL="0" indent="0">
              <a:buNone/>
            </a:pPr>
            <a:r>
              <a:rPr lang="en-US" sz="3600" b="1" dirty="0" smtClean="0">
                <a:solidFill>
                  <a:srgbClr val="FF0000"/>
                </a:solidFill>
                <a:latin typeface="+mn-lt"/>
                <a:cs typeface="Lucida Console"/>
              </a:rPr>
              <a:t>…all media </a:t>
            </a:r>
            <a:r>
              <a:rPr lang="en-US" sz="3600" b="1" dirty="0">
                <a:solidFill>
                  <a:srgbClr val="FF0000"/>
                </a:solidFill>
                <a:latin typeface="+mn-lt"/>
                <a:cs typeface="Lucida Console"/>
              </a:rPr>
              <a:t>Is </a:t>
            </a:r>
            <a:r>
              <a:rPr lang="en-US" sz="3600" b="1" dirty="0" smtClean="0">
                <a:solidFill>
                  <a:srgbClr val="FF0000"/>
                </a:solidFill>
                <a:latin typeface="+mn-lt"/>
                <a:cs typeface="Lucida Console"/>
              </a:rPr>
              <a:t>PERSONAL</a:t>
            </a:r>
            <a:r>
              <a:rPr lang="en-US" sz="3600" b="1" dirty="0" smtClean="0">
                <a:solidFill>
                  <a:schemeClr val="bg1"/>
                </a:solidFill>
                <a:latin typeface="+mn-lt"/>
                <a:cs typeface="Lucida Console"/>
              </a:rPr>
              <a:t>…so……best </a:t>
            </a:r>
            <a:r>
              <a:rPr lang="en-US" sz="3600" b="1" dirty="0">
                <a:solidFill>
                  <a:schemeClr val="bg1"/>
                </a:solidFill>
                <a:latin typeface="+mn-lt"/>
                <a:cs typeface="Lucida Console"/>
              </a:rPr>
              <a:t>be very careful about what </a:t>
            </a:r>
            <a:r>
              <a:rPr lang="en-US" sz="3600" b="1" dirty="0" smtClean="0">
                <a:solidFill>
                  <a:schemeClr val="bg1"/>
                </a:solidFill>
                <a:latin typeface="+mn-lt"/>
                <a:cs typeface="Lucida Console"/>
              </a:rPr>
              <a:t>can really be done </a:t>
            </a:r>
            <a:r>
              <a:rPr lang="en-US" sz="3600" b="1" dirty="0">
                <a:solidFill>
                  <a:schemeClr val="bg1"/>
                </a:solidFill>
                <a:latin typeface="+mn-lt"/>
                <a:cs typeface="Lucida Console"/>
              </a:rPr>
              <a:t>with </a:t>
            </a:r>
            <a:r>
              <a:rPr lang="en-US" sz="3600" b="1" dirty="0" smtClean="0">
                <a:solidFill>
                  <a:schemeClr val="bg1"/>
                </a:solidFill>
                <a:latin typeface="+mn-lt"/>
                <a:cs typeface="Lucida Console"/>
              </a:rPr>
              <a:t>law </a:t>
            </a:r>
            <a:r>
              <a:rPr lang="en-US" sz="3600" b="1" dirty="0">
                <a:solidFill>
                  <a:schemeClr val="bg1"/>
                </a:solidFill>
                <a:latin typeface="+mn-lt"/>
                <a:cs typeface="Lucida Console"/>
              </a:rPr>
              <a:t>&amp; </a:t>
            </a:r>
            <a:r>
              <a:rPr lang="en-US" sz="3600" b="1" dirty="0" smtClean="0">
                <a:solidFill>
                  <a:schemeClr val="bg1"/>
                </a:solidFill>
                <a:latin typeface="+mn-lt"/>
                <a:cs typeface="Lucida Console"/>
              </a:rPr>
              <a:t>policy</a:t>
            </a:r>
            <a:endParaRPr lang="en-US" sz="3600" b="1" dirty="0">
              <a:solidFill>
                <a:schemeClr val="bg1"/>
              </a:solidFill>
              <a:latin typeface="+mn-lt"/>
              <a:cs typeface="Lucida Console"/>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0169752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512" y="0"/>
            <a:ext cx="9144000" cy="881410"/>
          </a:xfrm>
        </p:spPr>
        <p:txBody>
          <a:bodyPr>
            <a:noAutofit/>
          </a:bodyPr>
          <a:lstStyle/>
          <a:p>
            <a:r>
              <a:rPr lang="en-US" sz="3600" b="1" dirty="0" smtClean="0">
                <a:solidFill>
                  <a:srgbClr val="FFFF00"/>
                </a:solidFill>
                <a:latin typeface="Times New Roman"/>
                <a:cs typeface="Times New Roman"/>
              </a:rPr>
              <a:t> </a:t>
            </a:r>
            <a:r>
              <a:rPr lang="en-US" sz="3600" b="1" dirty="0" smtClean="0">
                <a:solidFill>
                  <a:srgbClr val="FFFF00"/>
                </a:solidFill>
                <a:latin typeface="+mn-lt"/>
                <a:cs typeface="Times New Roman"/>
              </a:rPr>
              <a:t> </a:t>
            </a:r>
            <a:r>
              <a:rPr lang="en-US" sz="4400" b="1" dirty="0">
                <a:solidFill>
                  <a:srgbClr val="FFFF00"/>
                </a:solidFill>
                <a:latin typeface="+mn-lt"/>
                <a:cs typeface="Times New Roman"/>
              </a:rPr>
              <a:t> </a:t>
            </a:r>
            <a:r>
              <a:rPr lang="en-US" sz="3600" b="1" dirty="0" smtClean="0">
                <a:solidFill>
                  <a:srgbClr val="FFFF00"/>
                </a:solidFill>
                <a:latin typeface="+mn-lt"/>
                <a:cs typeface="Times New Roman"/>
              </a:rPr>
              <a:t>Lots of Law</a:t>
            </a:r>
            <a:r>
              <a:rPr lang="en-US" sz="3600" b="1" dirty="0">
                <a:solidFill>
                  <a:srgbClr val="FFFF00"/>
                </a:solidFill>
                <a:latin typeface="+mn-lt"/>
                <a:cs typeface="Times New Roman"/>
              </a:rPr>
              <a:t> </a:t>
            </a:r>
            <a:r>
              <a:rPr lang="en-US" sz="3600" b="1" dirty="0" smtClean="0">
                <a:solidFill>
                  <a:srgbClr val="FFFF00"/>
                </a:solidFill>
                <a:latin typeface="+mn-lt"/>
                <a:cs typeface="Times New Roman"/>
              </a:rPr>
              <a:t>at stake:</a:t>
            </a:r>
            <a:r>
              <a:rPr lang="en-US" sz="3600" b="1" i="1" dirty="0" smtClean="0">
                <a:solidFill>
                  <a:schemeClr val="bg1"/>
                </a:solidFill>
                <a:latin typeface="+mn-lt"/>
                <a:cs typeface="Times New Roman"/>
              </a:rPr>
              <a:t> </a:t>
            </a:r>
            <a:endParaRPr lang="en-US" sz="3600" b="1" i="1" dirty="0">
              <a:solidFill>
                <a:schemeClr val="bg1"/>
              </a:solidFill>
              <a:latin typeface="+mn-lt"/>
              <a:cs typeface="Times New Roman"/>
            </a:endParaRPr>
          </a:p>
        </p:txBody>
      </p:sp>
      <p:sp>
        <p:nvSpPr>
          <p:cNvPr id="3" name="Content Placeholder 2"/>
          <p:cNvSpPr>
            <a:spLocks noGrp="1"/>
          </p:cNvSpPr>
          <p:nvPr>
            <p:ph sz="quarter" idx="10"/>
          </p:nvPr>
        </p:nvSpPr>
        <p:spPr>
          <a:xfrm>
            <a:off x="601600" y="741353"/>
            <a:ext cx="9144000" cy="5423059"/>
          </a:xfrm>
        </p:spPr>
        <p:txBody>
          <a:bodyPr>
            <a:noAutofit/>
          </a:bodyPr>
          <a:lstStyle/>
          <a:p>
            <a:pPr marL="0" indent="0">
              <a:buNone/>
            </a:pPr>
            <a:r>
              <a:rPr lang="en-US" sz="1800" dirty="0" smtClean="0">
                <a:solidFill>
                  <a:srgbClr val="FFFFFF"/>
                </a:solidFill>
                <a:latin typeface="+mn-lt"/>
                <a:cs typeface="Lucida Console"/>
              </a:rPr>
              <a:t>11. Internet Governance &amp; Surveillance (International Law)</a:t>
            </a:r>
            <a:endParaRPr lang="en-US" sz="1800" dirty="0">
              <a:solidFill>
                <a:srgbClr val="FFFFFF"/>
              </a:solidFill>
              <a:latin typeface="+mn-lt"/>
              <a:cs typeface="Lucida Console"/>
            </a:endParaRPr>
          </a:p>
          <a:p>
            <a:pPr marL="0" indent="0">
              <a:buNone/>
            </a:pPr>
            <a:r>
              <a:rPr lang="en-US" sz="1800" dirty="0" smtClean="0">
                <a:solidFill>
                  <a:srgbClr val="FFFFFF"/>
                </a:solidFill>
                <a:latin typeface="+mn-lt"/>
                <a:cs typeface="Lucida Console"/>
              </a:rPr>
              <a:t>10. Criminal &amp; Obscenity Laws.</a:t>
            </a:r>
          </a:p>
          <a:p>
            <a:pPr marL="0" indent="0">
              <a:buNone/>
            </a:pPr>
            <a:r>
              <a:rPr lang="en-US" sz="1800" dirty="0">
                <a:solidFill>
                  <a:srgbClr val="FFFFFF"/>
                </a:solidFill>
                <a:latin typeface="+mn-lt"/>
                <a:cs typeface="Lucida Console"/>
              </a:rPr>
              <a:t>9</a:t>
            </a:r>
            <a:r>
              <a:rPr lang="en-US" sz="1800" dirty="0" smtClean="0">
                <a:solidFill>
                  <a:srgbClr val="FFFFFF"/>
                </a:solidFill>
                <a:latin typeface="+mn-lt"/>
                <a:cs typeface="Lucida Console"/>
              </a:rPr>
              <a:t>. Taxation/Currency/Gambling </a:t>
            </a:r>
            <a:r>
              <a:rPr lang="en-US" sz="1800" dirty="0">
                <a:solidFill>
                  <a:srgbClr val="FFFFFF"/>
                </a:solidFill>
                <a:latin typeface="+mn-lt"/>
                <a:cs typeface="Lucida Console"/>
              </a:rPr>
              <a:t>(</a:t>
            </a:r>
            <a:r>
              <a:rPr lang="en-US" sz="1800" dirty="0" smtClean="0">
                <a:solidFill>
                  <a:srgbClr val="FFFFFF"/>
                </a:solidFill>
                <a:latin typeface="+mn-lt"/>
                <a:cs typeface="Lucida Console"/>
              </a:rPr>
              <a:t>regulatory; quasi-criminal)</a:t>
            </a:r>
            <a:endParaRPr lang="en-US" sz="1800" dirty="0">
              <a:solidFill>
                <a:srgbClr val="FFFFFF"/>
              </a:solidFill>
              <a:latin typeface="+mn-lt"/>
              <a:cs typeface="Lucida Console"/>
            </a:endParaRPr>
          </a:p>
          <a:p>
            <a:pPr marL="0" indent="0">
              <a:buNone/>
            </a:pPr>
            <a:r>
              <a:rPr lang="en-US" sz="1800" dirty="0" smtClean="0">
                <a:solidFill>
                  <a:srgbClr val="FFFFFF"/>
                </a:solidFill>
                <a:latin typeface="+mn-lt"/>
                <a:cs typeface="Lucida Console"/>
              </a:rPr>
              <a:t>8</a:t>
            </a:r>
            <a:r>
              <a:rPr lang="en-US" sz="1800" dirty="0">
                <a:solidFill>
                  <a:srgbClr val="FFFFFF"/>
                </a:solidFill>
                <a:latin typeface="+mn-lt"/>
                <a:cs typeface="Lucida Console"/>
              </a:rPr>
              <a:t>. Misleading promises/advertising, physical or </a:t>
            </a:r>
            <a:r>
              <a:rPr lang="en-US" sz="1800" dirty="0" smtClean="0">
                <a:solidFill>
                  <a:srgbClr val="FFFFFF"/>
                </a:solidFill>
                <a:latin typeface="+mn-lt"/>
                <a:cs typeface="Lucida Console"/>
              </a:rPr>
              <a:t> </a:t>
            </a:r>
          </a:p>
          <a:p>
            <a:pPr marL="0" indent="0">
              <a:buNone/>
            </a:pPr>
            <a:r>
              <a:rPr lang="en-US" sz="1800" dirty="0">
                <a:solidFill>
                  <a:srgbClr val="FFFFFF"/>
                </a:solidFill>
                <a:latin typeface="+mn-lt"/>
                <a:cs typeface="Lucida Console"/>
              </a:rPr>
              <a:t> </a:t>
            </a:r>
            <a:r>
              <a:rPr lang="en-US" sz="1800" dirty="0" smtClean="0">
                <a:solidFill>
                  <a:srgbClr val="FFFFFF"/>
                </a:solidFill>
                <a:latin typeface="+mn-lt"/>
                <a:cs typeface="Lucida Console"/>
              </a:rPr>
              <a:t>  psychological harm, unfair competition/anti-trust  </a:t>
            </a:r>
          </a:p>
          <a:p>
            <a:pPr marL="0" indent="0">
              <a:buNone/>
            </a:pPr>
            <a:r>
              <a:rPr lang="en-US" sz="1800" dirty="0">
                <a:solidFill>
                  <a:srgbClr val="FFFFFF"/>
                </a:solidFill>
                <a:latin typeface="+mn-lt"/>
                <a:cs typeface="Lucida Console"/>
              </a:rPr>
              <a:t> </a:t>
            </a:r>
            <a:r>
              <a:rPr lang="en-US" sz="1800" dirty="0" smtClean="0">
                <a:solidFill>
                  <a:srgbClr val="FFFFFF"/>
                </a:solidFill>
                <a:latin typeface="+mn-lt"/>
                <a:cs typeface="Lucida Console"/>
              </a:rPr>
              <a:t>  (</a:t>
            </a:r>
            <a:r>
              <a:rPr lang="en-US" sz="1800" dirty="0">
                <a:solidFill>
                  <a:srgbClr val="FFFFFF"/>
                </a:solidFill>
                <a:latin typeface="+mn-lt"/>
                <a:cs typeface="Lucida Console"/>
              </a:rPr>
              <a:t>consumer protection</a:t>
            </a:r>
            <a:r>
              <a:rPr lang="en-US" sz="1800" dirty="0" smtClean="0">
                <a:solidFill>
                  <a:srgbClr val="FFFFFF"/>
                </a:solidFill>
                <a:latin typeface="+mn-lt"/>
                <a:cs typeface="Lucida Console"/>
              </a:rPr>
              <a:t>)</a:t>
            </a:r>
          </a:p>
          <a:p>
            <a:pPr marL="0" indent="0">
              <a:buNone/>
            </a:pPr>
            <a:r>
              <a:rPr lang="en-US" sz="1800" dirty="0">
                <a:solidFill>
                  <a:srgbClr val="FFFFFF"/>
                </a:solidFill>
                <a:latin typeface="+mn-lt"/>
                <a:cs typeface="Lucida Console"/>
              </a:rPr>
              <a:t>7</a:t>
            </a:r>
            <a:r>
              <a:rPr lang="en-US" sz="1800" dirty="0" smtClean="0">
                <a:solidFill>
                  <a:srgbClr val="FFFFFF"/>
                </a:solidFill>
                <a:latin typeface="+mn-lt"/>
                <a:cs typeface="Lucida Console"/>
              </a:rPr>
              <a:t>. </a:t>
            </a:r>
            <a:r>
              <a:rPr lang="en-US" sz="1800" dirty="0">
                <a:solidFill>
                  <a:schemeClr val="bg1"/>
                </a:solidFill>
                <a:latin typeface="+mn-lt"/>
                <a:cs typeface="Lucida Console"/>
              </a:rPr>
              <a:t>Industry self regulation (delegated authority) </a:t>
            </a:r>
            <a:r>
              <a:rPr lang="en-US" sz="1800" dirty="0" smtClean="0">
                <a:solidFill>
                  <a:schemeClr val="bg1"/>
                </a:solidFill>
                <a:latin typeface="+mn-lt"/>
                <a:cs typeface="Lucida Console"/>
              </a:rPr>
              <a:t>&amp;</a:t>
            </a:r>
            <a:r>
              <a:rPr lang="en-US" sz="1800" dirty="0">
                <a:solidFill>
                  <a:schemeClr val="bg1"/>
                </a:solidFill>
                <a:latin typeface="+mn-lt"/>
                <a:cs typeface="Lucida Console"/>
              </a:rPr>
              <a:t> </a:t>
            </a:r>
            <a:r>
              <a:rPr lang="en-US" sz="1800" dirty="0" smtClean="0">
                <a:solidFill>
                  <a:srgbClr val="FFFFFF"/>
                </a:solidFill>
                <a:latin typeface="+mn-lt"/>
                <a:cs typeface="Lucida Console"/>
              </a:rPr>
              <a:t>medium  </a:t>
            </a:r>
          </a:p>
          <a:p>
            <a:pPr marL="0" indent="0">
              <a:buNone/>
            </a:pPr>
            <a:r>
              <a:rPr lang="en-US" sz="1800" dirty="0">
                <a:solidFill>
                  <a:srgbClr val="FFFFFF"/>
                </a:solidFill>
                <a:latin typeface="+mn-lt"/>
                <a:cs typeface="Lucida Console"/>
              </a:rPr>
              <a:t> </a:t>
            </a:r>
            <a:r>
              <a:rPr lang="en-US" sz="1800" dirty="0" smtClean="0">
                <a:solidFill>
                  <a:srgbClr val="FFFFFF"/>
                </a:solidFill>
                <a:latin typeface="+mn-lt"/>
                <a:cs typeface="Lucida Console"/>
              </a:rPr>
              <a:t>  specific regulation </a:t>
            </a:r>
            <a:r>
              <a:rPr lang="en-US" sz="1800" dirty="0">
                <a:solidFill>
                  <a:srgbClr val="FFFFFF"/>
                </a:solidFill>
                <a:latin typeface="+mn-lt"/>
                <a:cs typeface="Lucida Console"/>
              </a:rPr>
              <a:t>(constitutional</a:t>
            </a:r>
            <a:r>
              <a:rPr lang="en-US" sz="1800" dirty="0" smtClean="0">
                <a:solidFill>
                  <a:srgbClr val="FFFFFF"/>
                </a:solidFill>
                <a:latin typeface="+mn-lt"/>
                <a:cs typeface="Lucida Console"/>
              </a:rPr>
              <a:t>)</a:t>
            </a:r>
          </a:p>
          <a:p>
            <a:pPr marL="0" indent="0">
              <a:buNone/>
            </a:pPr>
            <a:endParaRPr lang="en-US" sz="1800" dirty="0">
              <a:latin typeface="+mn-lt"/>
              <a:cs typeface="Lucida Console"/>
            </a:endParaRPr>
          </a:p>
          <a:p>
            <a:pPr marL="0" indent="0">
              <a:buNone/>
            </a:pPr>
            <a:r>
              <a:rPr lang="en-US" sz="1800" b="1" dirty="0" smtClean="0">
                <a:solidFill>
                  <a:srgbClr val="FF0000"/>
                </a:solidFill>
                <a:latin typeface="+mn-lt"/>
                <a:cs typeface="Lucida Console"/>
              </a:rPr>
              <a:t>Out </a:t>
            </a:r>
            <a:r>
              <a:rPr lang="en-US" sz="1800" b="1" dirty="0">
                <a:solidFill>
                  <a:srgbClr val="FF0000"/>
                </a:solidFill>
                <a:latin typeface="+mn-lt"/>
                <a:cs typeface="Lucida Console"/>
              </a:rPr>
              <a:t>of the </a:t>
            </a:r>
            <a:r>
              <a:rPr lang="en-US" sz="1800" b="1" dirty="0" smtClean="0">
                <a:solidFill>
                  <a:srgbClr val="FF0000"/>
                </a:solidFill>
                <a:latin typeface="+mn-lt"/>
                <a:cs typeface="Lucida Console"/>
              </a:rPr>
              <a:t>Creation                      Norms                                     </a:t>
            </a:r>
            <a:r>
              <a:rPr lang="en-US" sz="1800" dirty="0" smtClean="0">
                <a:latin typeface="+mn-lt"/>
                <a:cs typeface="Lucida Console"/>
              </a:rPr>
              <a:t>----------------------------------------------------------</a:t>
            </a:r>
          </a:p>
          <a:p>
            <a:pPr marL="0" indent="0">
              <a:buNone/>
            </a:pPr>
            <a:r>
              <a:rPr lang="en-US" sz="1800" b="1" dirty="0" smtClean="0">
                <a:solidFill>
                  <a:schemeClr val="tx2">
                    <a:lumMod val="40000"/>
                    <a:lumOff val="60000"/>
                  </a:schemeClr>
                </a:solidFill>
                <a:latin typeface="+mn-lt"/>
                <a:cs typeface="Lucida Console"/>
              </a:rPr>
              <a:t>In </a:t>
            </a:r>
            <a:r>
              <a:rPr lang="en-US" sz="1800" b="1" dirty="0">
                <a:solidFill>
                  <a:schemeClr val="tx2">
                    <a:lumMod val="40000"/>
                    <a:lumOff val="60000"/>
                  </a:schemeClr>
                </a:solidFill>
                <a:latin typeface="+mn-lt"/>
                <a:cs typeface="Lucida Console"/>
              </a:rPr>
              <a:t>the </a:t>
            </a:r>
            <a:r>
              <a:rPr lang="en-US" sz="1800" b="1" dirty="0" smtClean="0">
                <a:solidFill>
                  <a:schemeClr val="tx2">
                    <a:lumMod val="40000"/>
                    <a:lumOff val="60000"/>
                  </a:schemeClr>
                </a:solidFill>
                <a:latin typeface="+mn-lt"/>
                <a:cs typeface="Lucida Console"/>
              </a:rPr>
              <a:t>Creation </a:t>
            </a:r>
            <a:r>
              <a:rPr lang="en-US" sz="1800" b="1" dirty="0">
                <a:solidFill>
                  <a:schemeClr val="accent4">
                    <a:lumMod val="40000"/>
                    <a:lumOff val="60000"/>
                  </a:schemeClr>
                </a:solidFill>
                <a:latin typeface="+mn-lt"/>
                <a:cs typeface="Lucida Console"/>
              </a:rPr>
              <a:t>(Magic Circle) </a:t>
            </a:r>
            <a:r>
              <a:rPr lang="en-US" sz="1800" b="1" dirty="0" smtClean="0">
                <a:solidFill>
                  <a:schemeClr val="accent4">
                    <a:lumMod val="40000"/>
                    <a:lumOff val="60000"/>
                  </a:schemeClr>
                </a:solidFill>
                <a:latin typeface="+mn-lt"/>
                <a:cs typeface="Lucida Console"/>
              </a:rPr>
              <a:t> </a:t>
            </a:r>
            <a:r>
              <a:rPr lang="en-US" sz="1800" b="1" dirty="0" smtClean="0">
                <a:solidFill>
                  <a:srgbClr val="8EB4E3"/>
                </a:solidFill>
                <a:latin typeface="+mn-lt"/>
                <a:cs typeface="Lucida Console"/>
              </a:rPr>
              <a:t>Ethics</a:t>
            </a:r>
            <a:r>
              <a:rPr lang="en-US" sz="1800" b="1" dirty="0" smtClean="0">
                <a:solidFill>
                  <a:srgbClr val="0000FF"/>
                </a:solidFill>
                <a:latin typeface="+mn-lt"/>
                <a:cs typeface="Lucida Console"/>
              </a:rPr>
              <a:t> </a:t>
            </a:r>
            <a:r>
              <a:rPr lang="en-US" sz="1800" b="1" dirty="0">
                <a:solidFill>
                  <a:schemeClr val="accent4">
                    <a:lumMod val="40000"/>
                    <a:lumOff val="60000"/>
                  </a:schemeClr>
                </a:solidFill>
                <a:latin typeface="+mn-lt"/>
                <a:cs typeface="Lucida Console"/>
              </a:rPr>
              <a:t>(of Originality, Creativity &amp; Expression)</a:t>
            </a:r>
          </a:p>
          <a:p>
            <a:pPr marL="0" indent="0">
              <a:buNone/>
            </a:pPr>
            <a:endParaRPr lang="en-US" sz="1800" b="1" dirty="0" smtClean="0">
              <a:solidFill>
                <a:schemeClr val="bg1"/>
              </a:solidFill>
              <a:latin typeface="+mn-lt"/>
              <a:cs typeface="Lucida Console"/>
            </a:endParaRPr>
          </a:p>
          <a:p>
            <a:pPr marL="0" indent="0">
              <a:buNone/>
            </a:pPr>
            <a:r>
              <a:rPr lang="en-US" sz="1800" dirty="0" smtClean="0">
                <a:solidFill>
                  <a:schemeClr val="bg1"/>
                </a:solidFill>
                <a:latin typeface="+mn-lt"/>
                <a:cs typeface="Lucida Console"/>
              </a:rPr>
              <a:t>6. Privacy, Defamation &amp; Personality law </a:t>
            </a:r>
            <a:r>
              <a:rPr lang="en-US" sz="1800" dirty="0">
                <a:solidFill>
                  <a:schemeClr val="bg1"/>
                </a:solidFill>
                <a:latin typeface="+mn-lt"/>
                <a:cs typeface="Lucida Console"/>
              </a:rPr>
              <a:t>(tort, IP)</a:t>
            </a:r>
          </a:p>
          <a:p>
            <a:pPr marL="0" indent="0">
              <a:buNone/>
            </a:pPr>
            <a:r>
              <a:rPr lang="en-US" sz="1800" dirty="0">
                <a:solidFill>
                  <a:schemeClr val="bg1"/>
                </a:solidFill>
                <a:latin typeface="+mn-lt"/>
                <a:cs typeface="Lucida Console"/>
              </a:rPr>
              <a:t>5</a:t>
            </a:r>
            <a:r>
              <a:rPr lang="en-US" sz="1800" dirty="0" smtClean="0">
                <a:solidFill>
                  <a:schemeClr val="bg1"/>
                </a:solidFill>
                <a:latin typeface="+mn-lt"/>
                <a:cs typeface="Lucida Console"/>
              </a:rPr>
              <a:t>. </a:t>
            </a:r>
            <a:r>
              <a:rPr lang="en-US" sz="1800" dirty="0">
                <a:solidFill>
                  <a:schemeClr val="bg1"/>
                </a:solidFill>
                <a:latin typeface="+mn-lt"/>
                <a:cs typeface="Lucida Console"/>
              </a:rPr>
              <a:t>EULA/</a:t>
            </a:r>
            <a:r>
              <a:rPr lang="en-US" sz="1800" dirty="0" err="1" smtClean="0">
                <a:solidFill>
                  <a:schemeClr val="bg1"/>
                </a:solidFill>
                <a:latin typeface="+mn-lt"/>
                <a:cs typeface="Lucida Console"/>
              </a:rPr>
              <a:t>ToS</a:t>
            </a:r>
            <a:r>
              <a:rPr lang="en-US" sz="1800" dirty="0" smtClean="0">
                <a:solidFill>
                  <a:schemeClr val="bg1"/>
                </a:solidFill>
                <a:latin typeface="+mn-lt"/>
                <a:cs typeface="Lucida Console"/>
              </a:rPr>
              <a:t> &amp; Contracts </a:t>
            </a:r>
            <a:r>
              <a:rPr lang="en-US" sz="1800" dirty="0">
                <a:solidFill>
                  <a:schemeClr val="bg1"/>
                </a:solidFill>
                <a:latin typeface="+mn-lt"/>
                <a:cs typeface="Lucida Console"/>
              </a:rPr>
              <a:t>(contractual, private</a:t>
            </a:r>
            <a:r>
              <a:rPr lang="en-US" sz="1800" dirty="0" smtClean="0">
                <a:solidFill>
                  <a:schemeClr val="bg1"/>
                </a:solidFill>
                <a:latin typeface="+mn-lt"/>
                <a:cs typeface="Lucida Console"/>
              </a:rPr>
              <a:t>)</a:t>
            </a:r>
          </a:p>
          <a:p>
            <a:pPr marL="0" indent="0">
              <a:buNone/>
            </a:pPr>
            <a:r>
              <a:rPr lang="en-US" sz="1800" dirty="0" smtClean="0">
                <a:solidFill>
                  <a:schemeClr val="bg1"/>
                </a:solidFill>
                <a:latin typeface="+mn-lt"/>
                <a:cs typeface="Lucida Console"/>
              </a:rPr>
              <a:t>4. Trademark, Patents &amp; the IP Business</a:t>
            </a:r>
            <a:endParaRPr lang="en-US" sz="1800" dirty="0">
              <a:solidFill>
                <a:schemeClr val="bg1"/>
              </a:solidFill>
              <a:latin typeface="+mn-lt"/>
              <a:cs typeface="Lucida Console"/>
            </a:endParaRPr>
          </a:p>
          <a:p>
            <a:pPr marL="0" indent="0">
              <a:buNone/>
            </a:pPr>
            <a:r>
              <a:rPr lang="en-US" sz="1800" dirty="0" smtClean="0">
                <a:solidFill>
                  <a:schemeClr val="bg1"/>
                </a:solidFill>
                <a:latin typeface="+mn-lt"/>
                <a:cs typeface="Lucida Console"/>
              </a:rPr>
              <a:t>3. Copyright &amp; Users Rights (statutory)</a:t>
            </a:r>
            <a:endParaRPr lang="en-US" sz="1800" dirty="0">
              <a:solidFill>
                <a:schemeClr val="bg1"/>
              </a:solidFill>
              <a:latin typeface="+mn-lt"/>
              <a:cs typeface="Lucida Console"/>
            </a:endParaRPr>
          </a:p>
          <a:p>
            <a:pPr marL="0" indent="0">
              <a:buNone/>
            </a:pPr>
            <a:r>
              <a:rPr lang="en-US" sz="1800" dirty="0" smtClean="0">
                <a:solidFill>
                  <a:schemeClr val="bg1"/>
                </a:solidFill>
                <a:latin typeface="+mn-lt"/>
                <a:cs typeface="Lucida Console"/>
              </a:rPr>
              <a:t>2. </a:t>
            </a:r>
            <a:r>
              <a:rPr lang="en-US" sz="1800" dirty="0">
                <a:solidFill>
                  <a:schemeClr val="bg1"/>
                </a:solidFill>
                <a:latin typeface="+mn-lt"/>
                <a:cs typeface="Lucida Console"/>
              </a:rPr>
              <a:t>Technology (quasi extra-legal)</a:t>
            </a:r>
          </a:p>
          <a:p>
            <a:pPr marL="0" indent="0">
              <a:buNone/>
            </a:pPr>
            <a:r>
              <a:rPr lang="en-US" sz="1800" dirty="0" smtClean="0">
                <a:solidFill>
                  <a:schemeClr val="bg1"/>
                </a:solidFill>
                <a:latin typeface="+mn-lt"/>
                <a:cs typeface="Lucida Console"/>
              </a:rPr>
              <a:t>1. Community </a:t>
            </a:r>
            <a:r>
              <a:rPr lang="en-US" sz="1800" dirty="0">
                <a:solidFill>
                  <a:schemeClr val="bg1"/>
                </a:solidFill>
                <a:latin typeface="+mn-lt"/>
                <a:cs typeface="Lucida Console"/>
              </a:rPr>
              <a:t>(extra-legal</a:t>
            </a:r>
            <a:r>
              <a:rPr lang="en-US" sz="1800" dirty="0" smtClean="0">
                <a:solidFill>
                  <a:schemeClr val="bg1"/>
                </a:solidFill>
                <a:latin typeface="+mn-lt"/>
                <a:cs typeface="Lucida Console"/>
              </a:rPr>
              <a:t>) </a:t>
            </a:r>
            <a:endParaRPr lang="en-US" sz="1800" dirty="0">
              <a:solidFill>
                <a:schemeClr val="bg1"/>
              </a:solidFill>
              <a:latin typeface="+mn-lt"/>
              <a:cs typeface="Lucida Console"/>
            </a:endParaRPr>
          </a:p>
        </p:txBody>
      </p:sp>
      <p:sp>
        <p:nvSpPr>
          <p:cNvPr id="4" name="TextBox 3"/>
          <p:cNvSpPr txBox="1"/>
          <p:nvPr/>
        </p:nvSpPr>
        <p:spPr>
          <a:xfrm>
            <a:off x="5592410" y="512078"/>
            <a:ext cx="184663" cy="373659"/>
          </a:xfrm>
          <a:prstGeom prst="rect">
            <a:avLst/>
          </a:prstGeom>
          <a:noFill/>
        </p:spPr>
        <p:txBody>
          <a:bodyPr wrap="none" lIns="91435" tIns="45718" rIns="91435" bIns="45718" rtlCol="0">
            <a:spAutoFit/>
          </a:bodyPr>
          <a:lstStyle/>
          <a:p>
            <a:endParaRPr lang="en-US" dirty="0">
              <a:solidFill>
                <a:prstClr val="black"/>
              </a:solidFill>
              <a:latin typeface="Arial"/>
            </a:endParaRPr>
          </a:p>
        </p:txBody>
      </p:sp>
    </p:spTree>
    <p:extLst>
      <p:ext uri="{BB962C8B-B14F-4D97-AF65-F5344CB8AC3E}">
        <p14:creationId xmlns:p14="http://schemas.microsoft.com/office/powerpoint/2010/main" val="13596747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864944" y="2563206"/>
            <a:ext cx="6472989" cy="1383192"/>
          </a:xfrm>
        </p:spPr>
        <p:txBody>
          <a:bodyPr>
            <a:normAutofit/>
          </a:bodyPr>
          <a:lstStyle/>
          <a:p>
            <a:pPr marL="0" indent="0">
              <a:buNone/>
            </a:pPr>
            <a:r>
              <a:rPr lang="en-US" sz="4000" b="1" dirty="0" smtClean="0">
                <a:solidFill>
                  <a:srgbClr val="FF0000"/>
                </a:solidFill>
                <a:latin typeface="+mn-lt"/>
              </a:rPr>
              <a:t>M.</a:t>
            </a:r>
            <a:r>
              <a:rPr lang="en-US" sz="4000" b="1" dirty="0" smtClean="0">
                <a:solidFill>
                  <a:srgbClr val="FFFF00"/>
                </a:solidFill>
                <a:latin typeface="+mn-lt"/>
              </a:rPr>
              <a:t> </a:t>
            </a:r>
            <a:r>
              <a:rPr lang="en-US" sz="4000" b="1" dirty="0" smtClean="0">
                <a:solidFill>
                  <a:srgbClr val="FFFF00"/>
                </a:solidFill>
                <a:latin typeface="+mn-lt"/>
              </a:rPr>
              <a:t> Final Thoughts</a:t>
            </a:r>
            <a:endParaRPr lang="en-US" sz="4000" b="1" dirty="0">
              <a:solidFill>
                <a:srgbClr val="FFFF00"/>
              </a:solidFill>
              <a:latin typeface="+mn-lt"/>
            </a:endParaRPr>
          </a:p>
        </p:txBody>
      </p:sp>
    </p:spTree>
    <p:extLst>
      <p:ext uri="{BB962C8B-B14F-4D97-AF65-F5344CB8AC3E}">
        <p14:creationId xmlns:p14="http://schemas.microsoft.com/office/powerpoint/2010/main" val="35121893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264" y="248956"/>
            <a:ext cx="8229600" cy="1016000"/>
          </a:xfrm>
        </p:spPr>
        <p:txBody>
          <a:bodyPr>
            <a:normAutofit/>
          </a:bodyPr>
          <a:lstStyle/>
          <a:p>
            <a:r>
              <a:rPr lang="en-US" sz="3600" b="1" dirty="0" smtClean="0">
                <a:solidFill>
                  <a:srgbClr val="FFFF00"/>
                </a:solidFill>
                <a:latin typeface="+mn-lt"/>
              </a:rPr>
              <a:t>Some Questions</a:t>
            </a:r>
            <a:endParaRPr lang="en-US" sz="3600" b="1" dirty="0">
              <a:solidFill>
                <a:srgbClr val="FFFF00"/>
              </a:solidFill>
              <a:latin typeface="+mn-lt"/>
            </a:endParaRPr>
          </a:p>
        </p:txBody>
      </p:sp>
      <p:sp>
        <p:nvSpPr>
          <p:cNvPr id="3" name="Content Placeholder 2"/>
          <p:cNvSpPr>
            <a:spLocks noGrp="1"/>
          </p:cNvSpPr>
          <p:nvPr>
            <p:ph sz="quarter" idx="10"/>
          </p:nvPr>
        </p:nvSpPr>
        <p:spPr>
          <a:xfrm>
            <a:off x="457200" y="1229502"/>
            <a:ext cx="8229600" cy="4655982"/>
          </a:xfrm>
        </p:spPr>
        <p:txBody>
          <a:bodyPr>
            <a:noAutofit/>
          </a:bodyPr>
          <a:lstStyle/>
          <a:p>
            <a:pPr marL="0" indent="0">
              <a:buNone/>
            </a:pPr>
            <a:r>
              <a:rPr lang="en-US" b="1" dirty="0" smtClean="0">
                <a:solidFill>
                  <a:schemeClr val="bg1"/>
                </a:solidFill>
                <a:latin typeface="+mn-lt"/>
                <a:cs typeface="Lucida Console"/>
              </a:rPr>
              <a:t>1. In a digital world which appears relatively borderless from a social media user/creator/consumer perspective, is being a Canadian creator/broadcaster/distributor less significant then it was?</a:t>
            </a:r>
          </a:p>
          <a:p>
            <a:pPr marL="0" indent="0">
              <a:buNone/>
            </a:pPr>
            <a:endParaRPr lang="en-US" b="1" dirty="0">
              <a:solidFill>
                <a:schemeClr val="bg1"/>
              </a:solidFill>
              <a:latin typeface="+mn-lt"/>
              <a:cs typeface="Lucida Console"/>
            </a:endParaRPr>
          </a:p>
          <a:p>
            <a:pPr marL="0" indent="0">
              <a:buNone/>
            </a:pPr>
            <a:r>
              <a:rPr lang="en-US" b="1" dirty="0" smtClean="0">
                <a:solidFill>
                  <a:schemeClr val="bg1"/>
                </a:solidFill>
                <a:latin typeface="+mn-lt"/>
                <a:cs typeface="Lucida Console"/>
              </a:rPr>
              <a:t>2. Are we increasingly moving away from “Branded Entertainment” and towards “Branded Audiences”?</a:t>
            </a:r>
          </a:p>
          <a:p>
            <a:pPr marL="0" indent="0">
              <a:buNone/>
            </a:pPr>
            <a:endParaRPr lang="en-US" b="1" dirty="0">
              <a:solidFill>
                <a:schemeClr val="bg1"/>
              </a:solidFill>
              <a:latin typeface="+mn-lt"/>
              <a:cs typeface="Lucida Console"/>
            </a:endParaRPr>
          </a:p>
          <a:p>
            <a:pPr marL="0" indent="0">
              <a:buNone/>
            </a:pPr>
            <a:r>
              <a:rPr lang="en-US" b="1" dirty="0" smtClean="0">
                <a:solidFill>
                  <a:schemeClr val="bg1"/>
                </a:solidFill>
                <a:latin typeface="+mn-lt"/>
                <a:cs typeface="Lucida Console"/>
              </a:rPr>
              <a:t>3. Moving towards “EXPERIENCES” over “entertainment” </a:t>
            </a:r>
          </a:p>
          <a:p>
            <a:pPr marL="0" indent="0">
              <a:buNone/>
            </a:pPr>
            <a:endParaRPr lang="en-US" b="1" dirty="0">
              <a:solidFill>
                <a:schemeClr val="bg1"/>
              </a:solidFill>
              <a:latin typeface="+mn-lt"/>
              <a:cs typeface="Lucida Console"/>
            </a:endParaRPr>
          </a:p>
          <a:p>
            <a:pPr marL="0" indent="0">
              <a:buNone/>
            </a:pPr>
            <a:r>
              <a:rPr lang="en-US" b="1" dirty="0" smtClean="0">
                <a:solidFill>
                  <a:schemeClr val="bg1"/>
                </a:solidFill>
                <a:latin typeface="+mn-lt"/>
                <a:cs typeface="Lucida Console"/>
              </a:rPr>
              <a:t>4. Innovation/disruption as a key value?</a:t>
            </a:r>
            <a:endParaRPr lang="en-US" b="1" dirty="0">
              <a:solidFill>
                <a:schemeClr val="bg1"/>
              </a:solidFill>
              <a:latin typeface="+mn-lt"/>
              <a:cs typeface="Lucida Console"/>
            </a:endParaRPr>
          </a:p>
        </p:txBody>
      </p:sp>
    </p:spTree>
    <p:extLst>
      <p:ext uri="{BB962C8B-B14F-4D97-AF65-F5344CB8AC3E}">
        <p14:creationId xmlns:p14="http://schemas.microsoft.com/office/powerpoint/2010/main" val="28494838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79233" cy="1016000"/>
          </a:xfrm>
        </p:spPr>
        <p:txBody>
          <a:bodyPr>
            <a:normAutofit/>
          </a:bodyPr>
          <a:lstStyle/>
          <a:p>
            <a:r>
              <a:rPr lang="en-US" dirty="0" smtClean="0"/>
              <a:t>  </a:t>
            </a:r>
            <a:endParaRPr lang="en-US" dirty="0"/>
          </a:p>
        </p:txBody>
      </p:sp>
      <p:sp>
        <p:nvSpPr>
          <p:cNvPr id="3" name="Content Placeholder 2"/>
          <p:cNvSpPr>
            <a:spLocks noGrp="1"/>
          </p:cNvSpPr>
          <p:nvPr>
            <p:ph sz="quarter" idx="10"/>
          </p:nvPr>
        </p:nvSpPr>
        <p:spPr>
          <a:xfrm>
            <a:off x="541424" y="541883"/>
            <a:ext cx="8686800" cy="5641467"/>
          </a:xfrm>
        </p:spPr>
        <p:txBody>
          <a:bodyPr>
            <a:normAutofit/>
          </a:bodyPr>
          <a:lstStyle/>
          <a:p>
            <a:pPr marL="0" indent="0">
              <a:buNone/>
            </a:pPr>
            <a:r>
              <a:rPr lang="en-US" sz="3600" b="1" dirty="0" smtClean="0">
                <a:solidFill>
                  <a:srgbClr val="FFFF00"/>
                </a:solidFill>
                <a:latin typeface="+mn-lt"/>
              </a:rPr>
              <a:t>One more question: </a:t>
            </a:r>
            <a:endParaRPr lang="en-US" sz="3600" b="1" dirty="0" smtClean="0">
              <a:solidFill>
                <a:srgbClr val="FFFF00"/>
              </a:solidFill>
              <a:latin typeface="+mn-lt"/>
            </a:endParaRPr>
          </a:p>
          <a:p>
            <a:pPr marL="0" indent="0">
              <a:buNone/>
            </a:pPr>
            <a:endParaRPr lang="en-US" sz="3600" b="1" dirty="0" smtClean="0"/>
          </a:p>
          <a:p>
            <a:pPr marL="0" indent="0">
              <a:buNone/>
            </a:pPr>
            <a:r>
              <a:rPr lang="en-US" sz="4400" dirty="0" smtClean="0">
                <a:solidFill>
                  <a:srgbClr val="FFFFFF"/>
                </a:solidFill>
                <a:latin typeface="+mn-lt"/>
                <a:cs typeface="Lucida Console"/>
              </a:rPr>
              <a:t>     </a:t>
            </a:r>
            <a:r>
              <a:rPr lang="en-US" sz="4000" dirty="0" smtClean="0">
                <a:solidFill>
                  <a:srgbClr val="FFFFFF"/>
                </a:solidFill>
                <a:latin typeface="+mn-lt"/>
                <a:cs typeface="Lucida Console"/>
              </a:rPr>
              <a:t>Is </a:t>
            </a:r>
            <a:r>
              <a:rPr lang="en-US" sz="4000" dirty="0" smtClean="0">
                <a:solidFill>
                  <a:srgbClr val="FFFFFF"/>
                </a:solidFill>
                <a:latin typeface="+mn-lt"/>
                <a:cs typeface="Lucida Console"/>
              </a:rPr>
              <a:t>It </a:t>
            </a:r>
            <a:r>
              <a:rPr lang="en-US" sz="4000" b="1" dirty="0" smtClean="0">
                <a:solidFill>
                  <a:schemeClr val="accent4">
                    <a:lumMod val="40000"/>
                    <a:lumOff val="60000"/>
                  </a:schemeClr>
                </a:solidFill>
                <a:latin typeface="+mn-lt"/>
                <a:cs typeface="Lucida Console"/>
              </a:rPr>
              <a:t>Barter </a:t>
            </a:r>
            <a:r>
              <a:rPr lang="en-US" sz="4000" b="1" dirty="0">
                <a:solidFill>
                  <a:schemeClr val="accent4">
                    <a:lumMod val="40000"/>
                    <a:lumOff val="60000"/>
                  </a:schemeClr>
                </a:solidFill>
                <a:latin typeface="+mn-lt"/>
                <a:cs typeface="Lucida Console"/>
              </a:rPr>
              <a:t>Not </a:t>
            </a:r>
            <a:r>
              <a:rPr lang="en-US" sz="4000" b="1" dirty="0" smtClean="0">
                <a:solidFill>
                  <a:schemeClr val="accent4">
                    <a:lumMod val="40000"/>
                    <a:lumOff val="60000"/>
                  </a:schemeClr>
                </a:solidFill>
                <a:latin typeface="+mn-lt"/>
                <a:cs typeface="Lucida Console"/>
              </a:rPr>
              <a:t>Theft </a:t>
            </a:r>
            <a:r>
              <a:rPr lang="en-US" sz="4000" dirty="0" smtClean="0">
                <a:solidFill>
                  <a:schemeClr val="bg1"/>
                </a:solidFill>
                <a:latin typeface="+mn-lt"/>
                <a:cs typeface="Lucida Console"/>
              </a:rPr>
              <a:t>(</a:t>
            </a:r>
            <a:r>
              <a:rPr lang="en-US" sz="4000" dirty="0">
                <a:solidFill>
                  <a:schemeClr val="bg1"/>
                </a:solidFill>
                <a:latin typeface="+mn-lt"/>
                <a:cs typeface="Lucida Console"/>
              </a:rPr>
              <a:t>Piracy</a:t>
            </a:r>
            <a:r>
              <a:rPr lang="en-US" sz="4000" dirty="0" smtClean="0">
                <a:solidFill>
                  <a:schemeClr val="bg1"/>
                </a:solidFill>
                <a:latin typeface="+mn-lt"/>
                <a:cs typeface="Lucida Console"/>
              </a:rPr>
              <a:t>)</a:t>
            </a:r>
          </a:p>
          <a:p>
            <a:pPr marL="0" indent="0">
              <a:buNone/>
            </a:pPr>
            <a:r>
              <a:rPr lang="en-US" sz="4400" dirty="0">
                <a:solidFill>
                  <a:srgbClr val="FF6600"/>
                </a:solidFill>
                <a:latin typeface="+mn-lt"/>
                <a:cs typeface="Lucida Console"/>
              </a:rPr>
              <a:t> </a:t>
            </a:r>
            <a:r>
              <a:rPr lang="en-US" sz="4400" dirty="0" smtClean="0">
                <a:solidFill>
                  <a:srgbClr val="FF6600"/>
                </a:solidFill>
                <a:latin typeface="+mn-lt"/>
                <a:cs typeface="Lucida Console"/>
              </a:rPr>
              <a:t>                     </a:t>
            </a:r>
            <a:r>
              <a:rPr lang="en-US" sz="4400" b="1" i="1" u="sng" dirty="0" smtClean="0">
                <a:solidFill>
                  <a:srgbClr val="FF6600"/>
                </a:solidFill>
                <a:latin typeface="+mn-lt"/>
                <a:cs typeface="Lucida Console"/>
              </a:rPr>
              <a:t>IF</a:t>
            </a:r>
            <a:r>
              <a:rPr lang="en-US" sz="4400" dirty="0" smtClean="0">
                <a:latin typeface="+mn-lt"/>
                <a:cs typeface="Lucida Console"/>
              </a:rPr>
              <a:t> </a:t>
            </a:r>
          </a:p>
          <a:p>
            <a:pPr marL="0" indent="0">
              <a:buNone/>
            </a:pPr>
            <a:r>
              <a:rPr lang="en-US" sz="4400" dirty="0" smtClean="0">
                <a:solidFill>
                  <a:schemeClr val="accent3">
                    <a:lumMod val="40000"/>
                    <a:lumOff val="60000"/>
                  </a:schemeClr>
                </a:solidFill>
                <a:latin typeface="+mn-lt"/>
                <a:cs typeface="Lucida Console"/>
              </a:rPr>
              <a:t>         </a:t>
            </a:r>
            <a:r>
              <a:rPr lang="en-US" sz="4000" dirty="0" smtClean="0">
                <a:solidFill>
                  <a:schemeClr val="accent3">
                    <a:lumMod val="40000"/>
                    <a:lumOff val="60000"/>
                  </a:schemeClr>
                </a:solidFill>
                <a:latin typeface="+mn-lt"/>
                <a:cs typeface="Lucida Console"/>
              </a:rPr>
              <a:t>We </a:t>
            </a:r>
            <a:r>
              <a:rPr lang="en-US" sz="4000" dirty="0">
                <a:solidFill>
                  <a:schemeClr val="accent3">
                    <a:lumMod val="40000"/>
                    <a:lumOff val="60000"/>
                  </a:schemeClr>
                </a:solidFill>
                <a:latin typeface="+mn-lt"/>
                <a:cs typeface="Lucida Console"/>
              </a:rPr>
              <a:t>Are </a:t>
            </a:r>
            <a:r>
              <a:rPr lang="en-US" sz="4000" dirty="0" smtClean="0">
                <a:solidFill>
                  <a:schemeClr val="accent3">
                    <a:lumMod val="40000"/>
                    <a:lumOff val="60000"/>
                  </a:schemeClr>
                </a:solidFill>
                <a:latin typeface="+mn-lt"/>
                <a:cs typeface="Lucida Console"/>
              </a:rPr>
              <a:t>All </a:t>
            </a:r>
            <a:r>
              <a:rPr lang="en-US" sz="4000" b="1" dirty="0" smtClean="0">
                <a:solidFill>
                  <a:schemeClr val="tx2">
                    <a:lumMod val="40000"/>
                    <a:lumOff val="60000"/>
                  </a:schemeClr>
                </a:solidFill>
                <a:latin typeface="+mn-lt"/>
                <a:cs typeface="Lucida Console"/>
              </a:rPr>
              <a:t>Creators</a:t>
            </a:r>
            <a:r>
              <a:rPr lang="en-US" sz="4000" dirty="0" smtClean="0">
                <a:solidFill>
                  <a:schemeClr val="bg1"/>
                </a:solidFill>
                <a:latin typeface="+mn-lt"/>
                <a:cs typeface="Lucida Console"/>
              </a:rPr>
              <a:t>?</a:t>
            </a:r>
            <a:endParaRPr lang="en-US" sz="4000" dirty="0">
              <a:solidFill>
                <a:schemeClr val="bg1"/>
              </a:solidFill>
              <a:latin typeface="+mn-lt"/>
              <a:cs typeface="Lucida Console"/>
            </a:endParaRPr>
          </a:p>
        </p:txBody>
      </p:sp>
      <p:pic>
        <p:nvPicPr>
          <p:cNvPr id="5" name="Content Placeholder 7" descr="DSC_0103.jpg"/>
          <p:cNvPicPr>
            <a:picLocks noChangeAspect="1"/>
          </p:cNvPicPr>
          <p:nvPr/>
        </p:nvPicPr>
        <p:blipFill rotWithShape="1">
          <a:blip r:embed="rId2" cstate="email">
            <a:extLst>
              <a:ext uri="{28A0092B-C50C-407E-A947-70E740481C1C}">
                <a14:useLocalDpi xmlns:a14="http://schemas.microsoft.com/office/drawing/2010/main"/>
              </a:ext>
            </a:extLst>
          </a:blip>
          <a:srcRect l="-1256" r="-157"/>
          <a:stretch/>
        </p:blipFill>
        <p:spPr>
          <a:xfrm>
            <a:off x="1225855" y="3747067"/>
            <a:ext cx="3072708" cy="2042409"/>
          </a:xfrm>
          <a:prstGeom prst="rect">
            <a:avLst/>
          </a:prstGeom>
        </p:spPr>
      </p:pic>
      <p:pic>
        <p:nvPicPr>
          <p:cNvPr id="6" name="Content Placeholder 3" descr="Jer.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68194" y="3723004"/>
            <a:ext cx="3047785" cy="2054440"/>
          </a:xfrm>
          <a:prstGeom prst="rect">
            <a:avLst/>
          </a:prstGeom>
        </p:spPr>
      </p:pic>
    </p:spTree>
    <p:extLst>
      <p:ext uri="{BB962C8B-B14F-4D97-AF65-F5344CB8AC3E}">
        <p14:creationId xmlns:p14="http://schemas.microsoft.com/office/powerpoint/2010/main" val="209240701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6784" y="379124"/>
            <a:ext cx="9144000" cy="1250982"/>
          </a:xfrm>
        </p:spPr>
        <p:txBody>
          <a:bodyPr>
            <a:noAutofit/>
          </a:bodyPr>
          <a:lstStyle/>
          <a:p>
            <a:r>
              <a:rPr lang="en-US" sz="4800" b="1" dirty="0" smtClean="0">
                <a:solidFill>
                  <a:srgbClr val="FFFF00"/>
                </a:solidFill>
                <a:latin typeface="+mn-lt"/>
                <a:cs typeface="Times New Roman"/>
              </a:rPr>
              <a:t>  </a:t>
            </a:r>
            <a:r>
              <a:rPr lang="en-US" sz="3600" b="1" dirty="0" smtClean="0">
                <a:solidFill>
                  <a:srgbClr val="FFFF00"/>
                </a:solidFill>
                <a:latin typeface="+mn-lt"/>
                <a:cs typeface="Times New Roman"/>
              </a:rPr>
              <a:t>Always </a:t>
            </a:r>
            <a:r>
              <a:rPr lang="en-US" sz="3600" b="1" dirty="0">
                <a:solidFill>
                  <a:srgbClr val="FFFF00"/>
                </a:solidFill>
                <a:latin typeface="+mn-lt"/>
                <a:cs typeface="Times New Roman"/>
              </a:rPr>
              <a:t>include a cat </a:t>
            </a:r>
            <a:r>
              <a:rPr lang="en-US" sz="3600" b="1" dirty="0" smtClean="0">
                <a:solidFill>
                  <a:srgbClr val="FFFF00"/>
                </a:solidFill>
                <a:latin typeface="+mn-lt"/>
                <a:cs typeface="Times New Roman"/>
              </a:rPr>
              <a:t>picture</a:t>
            </a:r>
            <a:endParaRPr lang="en-US" sz="36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cstate="email">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42736232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1904" y="1334094"/>
            <a:ext cx="8229600" cy="1016000"/>
          </a:xfrm>
        </p:spPr>
        <p:txBody>
          <a:bodyPr>
            <a:normAutofit/>
          </a:bodyPr>
          <a:lstStyle/>
          <a:p>
            <a:r>
              <a:rPr lang="en-US" sz="5400" b="1" dirty="0" smtClean="0">
                <a:solidFill>
                  <a:srgbClr val="FFFFFF"/>
                </a:solidFill>
                <a:latin typeface="Arial"/>
                <a:cs typeface="Arial"/>
              </a:rPr>
              <a:t> </a:t>
            </a:r>
            <a:r>
              <a:rPr lang="en-US" b="1" dirty="0" smtClean="0">
                <a:solidFill>
                  <a:srgbClr val="FFFF00"/>
                </a:solidFill>
                <a:latin typeface="+mn-lt"/>
                <a:cs typeface="Arial"/>
              </a:rPr>
              <a:t>Our Academic Partners</a:t>
            </a:r>
            <a:r>
              <a:rPr lang="en-US" b="1" dirty="0" smtClean="0">
                <a:solidFill>
                  <a:srgbClr val="FFFF00"/>
                </a:solidFill>
                <a:latin typeface="Arial"/>
                <a:cs typeface="Arial"/>
              </a:rPr>
              <a:t> </a:t>
            </a:r>
            <a:endParaRPr lang="en-US"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23130015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alpha val="50000"/>
          </a:schemeClr>
        </a:solidFill>
        <a:effectLst/>
      </p:bgPr>
    </p:bg>
    <p:spTree>
      <p:nvGrpSpPr>
        <p:cNvPr id="1" name=""/>
        <p:cNvGrpSpPr/>
        <p:nvPr/>
      </p:nvGrpSpPr>
      <p:grpSpPr>
        <a:xfrm>
          <a:off x="0" y="0"/>
          <a:ext cx="0" cy="0"/>
          <a:chOff x="0" y="0"/>
          <a:chExt cx="0" cy="0"/>
        </a:xfrm>
      </p:grpSpPr>
      <p:pic>
        <p:nvPicPr>
          <p:cNvPr id="4" name="Content Placeholder 5" descr="Screen Shot 2014-04-12 at 2.01.23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186" b="-256"/>
          <a:stretch/>
        </p:blipFill>
        <p:spPr>
          <a:xfrm>
            <a:off x="-5261" y="189773"/>
            <a:ext cx="9149261" cy="2250090"/>
          </a:xfrm>
        </p:spPr>
      </p:pic>
      <p:pic>
        <p:nvPicPr>
          <p:cNvPr id="5" name="Content Placeholder 7" descr="Screen Shot 2014-04-12 at 2.02.22 PM.png"/>
          <p:cNvPicPr>
            <a:picLocks noChangeAspect="1"/>
          </p:cNvPicPr>
          <p:nvPr/>
        </p:nvPicPr>
        <p:blipFill rotWithShape="1">
          <a:blip r:embed="rId3" cstate="email">
            <a:extLst>
              <a:ext uri="{28A0092B-C50C-407E-A947-70E740481C1C}">
                <a14:useLocalDpi xmlns:a14="http://schemas.microsoft.com/office/drawing/2010/main"/>
              </a:ext>
            </a:extLst>
          </a:blip>
          <a:srcRect t="4721" b="3499"/>
          <a:stretch/>
        </p:blipFill>
        <p:spPr>
          <a:xfrm>
            <a:off x="1949823" y="2475953"/>
            <a:ext cx="4603504" cy="377382"/>
          </a:xfrm>
          <a:prstGeom prst="rect">
            <a:avLst/>
          </a:prstGeom>
        </p:spPr>
      </p:pic>
      <p:pic>
        <p:nvPicPr>
          <p:cNvPr id="6" name="Content Placeholder 3" descr="220px-Facebook.png"/>
          <p:cNvPicPr>
            <a:picLocks noChangeAspect="1"/>
          </p:cNvPicPr>
          <p:nvPr/>
        </p:nvPicPr>
        <p:blipFill rotWithShape="1">
          <a:blip r:embed="rId4" cstate="email">
            <a:extLst>
              <a:ext uri="{28A0092B-C50C-407E-A947-70E740481C1C}">
                <a14:useLocalDpi xmlns:a14="http://schemas.microsoft.com/office/drawing/2010/main"/>
              </a:ext>
            </a:extLst>
          </a:blip>
          <a:srcRect t="-345"/>
          <a:stretch/>
        </p:blipFill>
        <p:spPr>
          <a:xfrm>
            <a:off x="439781" y="3219527"/>
            <a:ext cx="2827571" cy="1063535"/>
          </a:xfrm>
          <a:prstGeom prst="rect">
            <a:avLst/>
          </a:prstGeom>
        </p:spPr>
      </p:pic>
      <p:pic>
        <p:nvPicPr>
          <p:cNvPr id="7" name="Content Placeholder 3" descr="Google+_new_logo.png"/>
          <p:cNvPicPr>
            <a:picLocks noChangeAspect="1"/>
          </p:cNvPicPr>
          <p:nvPr/>
        </p:nvPicPr>
        <p:blipFill rotWithShape="1">
          <a:blip r:embed="rId5" cstate="email">
            <a:extLst>
              <a:ext uri="{28A0092B-C50C-407E-A947-70E740481C1C}">
                <a14:useLocalDpi xmlns:a14="http://schemas.microsoft.com/office/drawing/2010/main"/>
              </a:ext>
            </a:extLst>
          </a:blip>
          <a:srcRect t="-3577" b="-1501"/>
          <a:stretch/>
        </p:blipFill>
        <p:spPr>
          <a:xfrm>
            <a:off x="565481" y="4624003"/>
            <a:ext cx="2719212" cy="845758"/>
          </a:xfrm>
          <a:prstGeom prst="rect">
            <a:avLst/>
          </a:prstGeom>
        </p:spPr>
      </p:pic>
      <p:pic>
        <p:nvPicPr>
          <p:cNvPr id="8" name="Content Placeholder 5" descr="Twitter_bird_logo_2012.png"/>
          <p:cNvPicPr>
            <a:picLocks noChangeAspect="1"/>
          </p:cNvPicPr>
          <p:nvPr/>
        </p:nvPicPr>
        <p:blipFill rotWithShape="1">
          <a:blip r:embed="rId6" cstate="email">
            <a:extLst>
              <a:ext uri="{28A0092B-C50C-407E-A947-70E740481C1C}">
                <a14:useLocalDpi xmlns:a14="http://schemas.microsoft.com/office/drawing/2010/main"/>
              </a:ext>
            </a:extLst>
          </a:blip>
          <a:srcRect l="89" r="-1489"/>
          <a:stretch/>
        </p:blipFill>
        <p:spPr>
          <a:xfrm>
            <a:off x="4591472" y="5311305"/>
            <a:ext cx="1105603" cy="881147"/>
          </a:xfrm>
          <a:prstGeom prst="rect">
            <a:avLst/>
          </a:prstGeom>
        </p:spPr>
      </p:pic>
      <p:pic>
        <p:nvPicPr>
          <p:cNvPr id="9" name="Picture 8" descr="Instagram_logo.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349197" y="4510236"/>
            <a:ext cx="2355654" cy="565357"/>
          </a:xfrm>
          <a:prstGeom prst="rect">
            <a:avLst/>
          </a:prstGeom>
        </p:spPr>
      </p:pic>
      <p:pic>
        <p:nvPicPr>
          <p:cNvPr id="10" name="Content Placeholder 8" descr="LinkedIn_Logo_2013.png"/>
          <p:cNvPicPr>
            <a:picLocks noChangeAspect="1"/>
          </p:cNvPicPr>
          <p:nvPr/>
        </p:nvPicPr>
        <p:blipFill rotWithShape="1">
          <a:blip r:embed="rId8" cstate="email">
            <a:extLst>
              <a:ext uri="{28A0092B-C50C-407E-A947-70E740481C1C}">
                <a14:useLocalDpi xmlns:a14="http://schemas.microsoft.com/office/drawing/2010/main"/>
              </a:ext>
            </a:extLst>
          </a:blip>
          <a:srcRect t="-3044" b="-3472"/>
          <a:stretch/>
        </p:blipFill>
        <p:spPr>
          <a:xfrm>
            <a:off x="6411245" y="5317456"/>
            <a:ext cx="2197350" cy="593377"/>
          </a:xfrm>
          <a:prstGeom prst="rect">
            <a:avLst/>
          </a:prstGeom>
        </p:spPr>
      </p:pic>
      <p:pic>
        <p:nvPicPr>
          <p:cNvPr id="11" name="Content Placeholder 10" descr="NewXboxLiveLogo.jpg"/>
          <p:cNvPicPr>
            <a:picLocks noChangeAspect="1"/>
          </p:cNvPicPr>
          <p:nvPr/>
        </p:nvPicPr>
        <p:blipFill rotWithShape="1">
          <a:blip r:embed="rId9" cstate="email">
            <a:extLst>
              <a:ext uri="{28A0092B-C50C-407E-A947-70E740481C1C}">
                <a14:useLocalDpi xmlns:a14="http://schemas.microsoft.com/office/drawing/2010/main"/>
              </a:ext>
            </a:extLst>
          </a:blip>
          <a:srcRect l="-595" r="-932"/>
          <a:stretch/>
        </p:blipFill>
        <p:spPr>
          <a:xfrm>
            <a:off x="5003492" y="3325858"/>
            <a:ext cx="1285543" cy="743893"/>
          </a:xfrm>
          <a:prstGeom prst="rect">
            <a:avLst/>
          </a:prstGeom>
        </p:spPr>
      </p:pic>
      <p:pic>
        <p:nvPicPr>
          <p:cNvPr id="12" name="Content Placeholder 3" descr="YouTube_logo_2013.png"/>
          <p:cNvPicPr>
            <a:picLocks noChangeAspect="1"/>
          </p:cNvPicPr>
          <p:nvPr/>
        </p:nvPicPr>
        <p:blipFill rotWithShape="1">
          <a:blip r:embed="rId10" cstate="email">
            <a:extLst>
              <a:ext uri="{28A0092B-C50C-407E-A947-70E740481C1C}">
                <a14:useLocalDpi xmlns:a14="http://schemas.microsoft.com/office/drawing/2010/main"/>
              </a:ext>
            </a:extLst>
          </a:blip>
          <a:srcRect t="-1267" b="-2106"/>
          <a:stretch/>
        </p:blipFill>
        <p:spPr>
          <a:xfrm>
            <a:off x="6747332" y="3311024"/>
            <a:ext cx="1848133" cy="797627"/>
          </a:xfrm>
          <a:prstGeom prst="rect">
            <a:avLst/>
          </a:prstGeom>
        </p:spPr>
      </p:pic>
      <p:pic>
        <p:nvPicPr>
          <p:cNvPr id="13" name="Content Placeholder 3" descr="140px-Snapchat_logo.png"/>
          <p:cNvPicPr>
            <a:picLocks noChangeAspect="1"/>
          </p:cNvPicPr>
          <p:nvPr/>
        </p:nvPicPr>
        <p:blipFill rotWithShape="1">
          <a:blip r:embed="rId11" cstate="email">
            <a:extLst>
              <a:ext uri="{28A0092B-C50C-407E-A947-70E740481C1C}">
                <a14:useLocalDpi xmlns:a14="http://schemas.microsoft.com/office/drawing/2010/main"/>
              </a:ext>
            </a:extLst>
          </a:blip>
          <a:srcRect l="679" r="679" b="937"/>
          <a:stretch/>
        </p:blipFill>
        <p:spPr>
          <a:xfrm>
            <a:off x="3700838" y="3267933"/>
            <a:ext cx="914694" cy="918597"/>
          </a:xfrm>
          <a:prstGeom prst="rect">
            <a:avLst/>
          </a:prstGeom>
        </p:spPr>
      </p:pic>
      <p:pic>
        <p:nvPicPr>
          <p:cNvPr id="14" name="Content Placeholder 5" descr="150px-Reddit_logo.png"/>
          <p:cNvPicPr>
            <a:picLocks noChangeAspect="1"/>
          </p:cNvPicPr>
          <p:nvPr/>
        </p:nvPicPr>
        <p:blipFill rotWithShape="1">
          <a:blip r:embed="rId12" cstate="email">
            <a:extLst>
              <a:ext uri="{28A0092B-C50C-407E-A947-70E740481C1C}">
                <a14:useLocalDpi xmlns:a14="http://schemas.microsoft.com/office/drawing/2010/main"/>
              </a:ext>
            </a:extLst>
          </a:blip>
          <a:srcRect b="-3028"/>
          <a:stretch/>
        </p:blipFill>
        <p:spPr>
          <a:xfrm>
            <a:off x="3855394" y="4465850"/>
            <a:ext cx="2029855" cy="693967"/>
          </a:xfrm>
          <a:prstGeom prst="rect">
            <a:avLst/>
          </a:prstGeom>
        </p:spPr>
      </p:pic>
    </p:spTree>
    <p:extLst>
      <p:ext uri="{BB962C8B-B14F-4D97-AF65-F5344CB8AC3E}">
        <p14:creationId xmlns:p14="http://schemas.microsoft.com/office/powerpoint/2010/main" val="4219007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8"/>
            <a:ext cx="8229600" cy="1016000"/>
          </a:xfrm>
        </p:spPr>
        <p:txBody>
          <a:bodyPr>
            <a:noAutofit/>
          </a:bodyPr>
          <a:lstStyle/>
          <a:p>
            <a:r>
              <a:rPr lang="en-US" b="1" dirty="0" smtClean="0">
                <a:solidFill>
                  <a:srgbClr val="FFFF00"/>
                </a:solidFill>
                <a:latin typeface="+mn-lt"/>
              </a:rPr>
              <a:t>What About ?????</a:t>
            </a:r>
            <a:endParaRPr lang="en-US" b="1" dirty="0">
              <a:solidFill>
                <a:srgbClr val="FFFF00"/>
              </a:solidFill>
              <a:latin typeface="+mn-lt"/>
            </a:endParaRPr>
          </a:p>
        </p:txBody>
      </p:sp>
      <p:pic>
        <p:nvPicPr>
          <p:cNvPr id="13" name="Content Placeholder 5" descr="681px-Skype_logo.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14566" b="-14566"/>
          <a:stretch/>
        </p:blipFill>
        <p:spPr>
          <a:xfrm>
            <a:off x="5998667" y="3962518"/>
            <a:ext cx="2519686" cy="1433363"/>
          </a:xfrm>
        </p:spPr>
      </p:pic>
      <p:pic>
        <p:nvPicPr>
          <p:cNvPr id="14" name="Content Placeholder 7" descr="103px-Wikipedia-logo-v2.png"/>
          <p:cNvPicPr>
            <a:picLocks noChangeAspect="1"/>
          </p:cNvPicPr>
          <p:nvPr/>
        </p:nvPicPr>
        <p:blipFill rotWithShape="1">
          <a:blip r:embed="rId3" cstate="email">
            <a:extLst>
              <a:ext uri="{28A0092B-C50C-407E-A947-70E740481C1C}">
                <a14:useLocalDpi xmlns:a14="http://schemas.microsoft.com/office/drawing/2010/main"/>
              </a:ext>
            </a:extLst>
          </a:blip>
          <a:srcRect l="-911" r="663"/>
          <a:stretch/>
        </p:blipFill>
        <p:spPr>
          <a:xfrm>
            <a:off x="4677234" y="3049729"/>
            <a:ext cx="1245329" cy="1133699"/>
          </a:xfrm>
          <a:prstGeom prst="rect">
            <a:avLst/>
          </a:prstGeom>
        </p:spPr>
      </p:pic>
      <p:pic>
        <p:nvPicPr>
          <p:cNvPr id="16" name="Content Placeholder 11" descr="photo 2.PNG"/>
          <p:cNvPicPr>
            <a:picLocks noChangeAspect="1"/>
          </p:cNvPicPr>
          <p:nvPr/>
        </p:nvPicPr>
        <p:blipFill rotWithShape="1">
          <a:blip r:embed="rId4" cstate="email">
            <a:extLst>
              <a:ext uri="{28A0092B-C50C-407E-A947-70E740481C1C}">
                <a14:useLocalDpi xmlns:a14="http://schemas.microsoft.com/office/drawing/2010/main"/>
              </a:ext>
            </a:extLst>
          </a:blip>
          <a:srcRect l="-112"/>
          <a:stretch/>
        </p:blipFill>
        <p:spPr>
          <a:xfrm>
            <a:off x="288752" y="1271180"/>
            <a:ext cx="3693696" cy="2771245"/>
          </a:xfrm>
          <a:prstGeom prst="rect">
            <a:avLst/>
          </a:prstGeom>
        </p:spPr>
      </p:pic>
      <p:pic>
        <p:nvPicPr>
          <p:cNvPr id="17" name="Content Placeholder 13" descr="photo.PNG"/>
          <p:cNvPicPr>
            <a:picLocks noChangeAspect="1"/>
          </p:cNvPicPr>
          <p:nvPr/>
        </p:nvPicPr>
        <p:blipFill rotWithShape="1">
          <a:blip r:embed="rId5" cstate="email">
            <a:extLst>
              <a:ext uri="{28A0092B-C50C-407E-A947-70E740481C1C}">
                <a14:useLocalDpi xmlns:a14="http://schemas.microsoft.com/office/drawing/2010/main"/>
              </a:ext>
            </a:extLst>
          </a:blip>
          <a:srcRect l="-889"/>
          <a:stretch/>
        </p:blipFill>
        <p:spPr>
          <a:xfrm>
            <a:off x="7319633" y="1387699"/>
            <a:ext cx="1367168" cy="2418403"/>
          </a:xfrm>
          <a:prstGeom prst="rect">
            <a:avLst/>
          </a:prstGeom>
        </p:spPr>
      </p:pic>
      <p:pic>
        <p:nvPicPr>
          <p:cNvPr id="18" name="Content Placeholder 9" descr="150px-Songza_Logo.jpg"/>
          <p:cNvPicPr>
            <a:picLocks noChangeAspect="1"/>
          </p:cNvPicPr>
          <p:nvPr/>
        </p:nvPicPr>
        <p:blipFill>
          <a:blip r:embed="rId6" cstate="email">
            <a:extLst>
              <a:ext uri="{28A0092B-C50C-407E-A947-70E740481C1C}">
                <a14:useLocalDpi xmlns:a14="http://schemas.microsoft.com/office/drawing/2010/main"/>
              </a:ext>
            </a:extLst>
          </a:blip>
          <a:srcRect l="-188" r="-188"/>
          <a:stretch>
            <a:fillRect/>
          </a:stretch>
        </p:blipFill>
        <p:spPr>
          <a:xfrm>
            <a:off x="4280178" y="1357790"/>
            <a:ext cx="2619692" cy="1374530"/>
          </a:xfrm>
          <a:prstGeom prst="rect">
            <a:avLst/>
          </a:prstGeom>
        </p:spPr>
      </p:pic>
      <p:pic>
        <p:nvPicPr>
          <p:cNvPr id="8" name="Content Placeholder 3" descr="800px-Twitch_Logo.png"/>
          <p:cNvPicPr>
            <a:picLocks noChangeAspect="1"/>
          </p:cNvPicPr>
          <p:nvPr/>
        </p:nvPicPr>
        <p:blipFill rotWithShape="1">
          <a:blip r:embed="rId7" cstate="email">
            <a:extLst>
              <a:ext uri="{28A0092B-C50C-407E-A947-70E740481C1C}">
                <a14:useLocalDpi xmlns:a14="http://schemas.microsoft.com/office/drawing/2010/main"/>
              </a:ext>
            </a:extLst>
          </a:blip>
          <a:srcRect t="-1296" b="-2630"/>
          <a:stretch/>
        </p:blipFill>
        <p:spPr>
          <a:xfrm>
            <a:off x="1396257" y="4331547"/>
            <a:ext cx="3055421" cy="1051843"/>
          </a:xfrm>
          <a:prstGeom prst="rect">
            <a:avLst/>
          </a:prstGeom>
        </p:spPr>
      </p:pic>
    </p:spTree>
    <p:extLst>
      <p:ext uri="{BB962C8B-B14F-4D97-AF65-F5344CB8AC3E}">
        <p14:creationId xmlns:p14="http://schemas.microsoft.com/office/powerpoint/2010/main" val="1381922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326593"/>
            <a:ext cx="9075614" cy="1016000"/>
          </a:xfrm>
        </p:spPr>
        <p:txBody>
          <a:bodyPr>
            <a:noAutofit/>
          </a:bodyPr>
          <a:lstStyle/>
          <a:p>
            <a:r>
              <a:rPr lang="en-US" sz="3200" b="1" dirty="0" smtClean="0">
                <a:solidFill>
                  <a:srgbClr val="FFFF00"/>
                </a:solidFill>
                <a:latin typeface="+mn-lt"/>
                <a:ea typeface="MingLiU_HKSCS-ExtB"/>
                <a:cs typeface="American Typewriter"/>
              </a:rPr>
              <a:t>   (</a:t>
            </a:r>
            <a:r>
              <a:rPr lang="en-US" sz="3200" b="1" dirty="0">
                <a:solidFill>
                  <a:srgbClr val="FFFF00"/>
                </a:solidFill>
                <a:latin typeface="+mn-lt"/>
                <a:ea typeface="MingLiU_HKSCS-ExtB"/>
                <a:cs typeface="American Typewriter"/>
              </a:rPr>
              <a:t>TODAY</a:t>
            </a:r>
            <a:r>
              <a:rPr lang="en-US" sz="3200" b="1" dirty="0" smtClean="0">
                <a:solidFill>
                  <a:srgbClr val="FFFF00"/>
                </a:solidFill>
                <a:latin typeface="+mn-lt"/>
                <a:ea typeface="MingLiU_HKSCS-ExtB"/>
                <a:cs typeface="American Typewriter"/>
              </a:rPr>
              <a:t>) IN THE DIGITAL WORLD</a:t>
            </a:r>
            <a:endParaRPr lang="en-US" sz="3200" b="1" dirty="0">
              <a:solidFill>
                <a:srgbClr val="FFFF00"/>
              </a:solidFill>
              <a:latin typeface="+mn-lt"/>
              <a:ea typeface="MingLiU_HKSCS-ExtB"/>
              <a:cs typeface="American Typewriter"/>
            </a:endParaRPr>
          </a:p>
        </p:txBody>
      </p:sp>
      <p:sp>
        <p:nvSpPr>
          <p:cNvPr id="3" name="Content Placeholder 2"/>
          <p:cNvSpPr>
            <a:spLocks noGrp="1"/>
          </p:cNvSpPr>
          <p:nvPr>
            <p:ph sz="half" idx="1"/>
          </p:nvPr>
        </p:nvSpPr>
        <p:spPr>
          <a:xfrm>
            <a:off x="381186" y="1672871"/>
            <a:ext cx="1555564" cy="4056830"/>
          </a:xfrm>
        </p:spPr>
        <p:txBody>
          <a:bodyPr>
            <a:normAutofit/>
          </a:bodyPr>
          <a:lstStyle/>
          <a:p>
            <a:pPr marL="0" indent="0">
              <a:buNone/>
            </a:pPr>
            <a:r>
              <a:rPr lang="en-US" sz="3600" b="1" dirty="0" smtClean="0">
                <a:solidFill>
                  <a:srgbClr val="8EB4E3"/>
                </a:solidFill>
                <a:latin typeface="+mn-lt"/>
                <a:cs typeface="Lucida Console"/>
              </a:rPr>
              <a:t>idea</a:t>
            </a:r>
            <a:endParaRPr lang="en-US" sz="3600" b="1" dirty="0" smtClean="0">
              <a:solidFill>
                <a:srgbClr val="8EB4E3"/>
              </a:solidFill>
              <a:latin typeface="+mn-lt"/>
              <a:cs typeface="Lucida Console"/>
            </a:endParaRPr>
          </a:p>
          <a:p>
            <a:pPr marL="0" indent="0">
              <a:buNone/>
            </a:pPr>
            <a:endParaRPr lang="en-US" dirty="0">
              <a:latin typeface="Lucida Console"/>
              <a:cs typeface="Lucida Console"/>
            </a:endParaRPr>
          </a:p>
          <a:p>
            <a:pPr marL="0" indent="0">
              <a:buNone/>
            </a:pPr>
            <a:endParaRPr lang="en-US" dirty="0" smtClean="0">
              <a:latin typeface="Lucida Console"/>
              <a:cs typeface="Lucida Console"/>
            </a:endParaRPr>
          </a:p>
          <a:p>
            <a:pPr marL="0" indent="0">
              <a:buNone/>
            </a:pPr>
            <a:r>
              <a:rPr lang="en-US" sz="3200" b="1" dirty="0" smtClean="0">
                <a:solidFill>
                  <a:schemeClr val="tx2">
                    <a:lumMod val="40000"/>
                    <a:lumOff val="60000"/>
                  </a:schemeClr>
                </a:solidFill>
                <a:latin typeface="+mn-lt"/>
                <a:cs typeface="Lucida Console"/>
              </a:rPr>
              <a:t>private</a:t>
            </a:r>
            <a:endParaRPr lang="en-US" sz="3200" b="1" dirty="0">
              <a:solidFill>
                <a:schemeClr val="tx2">
                  <a:lumMod val="40000"/>
                  <a:lumOff val="60000"/>
                </a:schemeClr>
              </a:solidFill>
              <a:latin typeface="+mn-lt"/>
              <a:cs typeface="Lucida Console"/>
            </a:endParaRPr>
          </a:p>
        </p:txBody>
      </p:sp>
      <p:sp>
        <p:nvSpPr>
          <p:cNvPr id="4" name="Content Placeholder 3"/>
          <p:cNvSpPr>
            <a:spLocks noGrp="1"/>
          </p:cNvSpPr>
          <p:nvPr>
            <p:ph sz="half" idx="2"/>
          </p:nvPr>
        </p:nvSpPr>
        <p:spPr>
          <a:xfrm>
            <a:off x="1936750" y="1672871"/>
            <a:ext cx="7207250" cy="3797139"/>
          </a:xfrm>
        </p:spPr>
        <p:txBody>
          <a:bodyPr>
            <a:normAutofit/>
          </a:bodyPr>
          <a:lstStyle/>
          <a:p>
            <a:pPr marL="0" indent="0">
              <a:buNone/>
            </a:pPr>
            <a:r>
              <a:rPr lang="en-US" sz="4000" dirty="0" smtClean="0">
                <a:solidFill>
                  <a:srgbClr val="FF0000"/>
                </a:solidFill>
                <a:latin typeface="P22 Typewriter"/>
                <a:cs typeface="P22 Typewriter"/>
              </a:rPr>
              <a:t>EXPRESSION*</a:t>
            </a:r>
          </a:p>
          <a:p>
            <a:pPr marL="0" indent="0">
              <a:buNone/>
            </a:pPr>
            <a:endParaRPr lang="en-US" sz="4000" dirty="0" smtClean="0">
              <a:latin typeface="P22 Typewriter"/>
              <a:cs typeface="P22 Typewriter"/>
            </a:endParaRPr>
          </a:p>
          <a:p>
            <a:pPr marL="0" indent="0">
              <a:buNone/>
            </a:pPr>
            <a:r>
              <a:rPr lang="en-US" sz="4000" dirty="0" smtClean="0">
                <a:solidFill>
                  <a:srgbClr val="FF0000"/>
                </a:solidFill>
                <a:latin typeface="P22 Typewriter"/>
                <a:cs typeface="P22 Typewriter"/>
              </a:rPr>
              <a:t>PUBLIC</a:t>
            </a:r>
            <a:endParaRPr lang="en-US" sz="4000" dirty="0">
              <a:solidFill>
                <a:srgbClr val="FF0000"/>
              </a:solidFill>
              <a:latin typeface="P22 Typewriter"/>
              <a:cs typeface="P22 Typewriter"/>
            </a:endParaRPr>
          </a:p>
        </p:txBody>
      </p:sp>
      <p:sp>
        <p:nvSpPr>
          <p:cNvPr id="5" name="Rectangle 4"/>
          <p:cNvSpPr/>
          <p:nvPr/>
        </p:nvSpPr>
        <p:spPr>
          <a:xfrm>
            <a:off x="296963" y="4642635"/>
            <a:ext cx="8762814" cy="830997"/>
          </a:xfrm>
          <a:prstGeom prst="rect">
            <a:avLst/>
          </a:prstGeom>
        </p:spPr>
        <p:txBody>
          <a:bodyPr wrap="square">
            <a:spAutoFit/>
          </a:bodyPr>
          <a:lstStyle/>
          <a:p>
            <a:r>
              <a:rPr lang="en-US" sz="2400" dirty="0" smtClean="0">
                <a:solidFill>
                  <a:srgbClr val="FF0000"/>
                </a:solidFill>
                <a:cs typeface="Lucida Console"/>
              </a:rPr>
              <a:t>*</a:t>
            </a:r>
            <a:r>
              <a:rPr lang="en-US" sz="2400" dirty="0" smtClean="0">
                <a:solidFill>
                  <a:schemeClr val="bg1"/>
                </a:solidFill>
                <a:cs typeface="Lucida Console"/>
              </a:rPr>
              <a:t> implications </a:t>
            </a:r>
            <a:r>
              <a:rPr lang="en-US" sz="2400" dirty="0">
                <a:solidFill>
                  <a:schemeClr val="bg1"/>
                </a:solidFill>
                <a:cs typeface="Lucida Console"/>
              </a:rPr>
              <a:t>for the idea/expression dichotomy in copyright law are for another </a:t>
            </a:r>
            <a:r>
              <a:rPr lang="en-US" sz="2400" dirty="0" smtClean="0">
                <a:solidFill>
                  <a:schemeClr val="bg1"/>
                </a:solidFill>
                <a:cs typeface="Lucida Console"/>
              </a:rPr>
              <a:t>day</a:t>
            </a:r>
          </a:p>
        </p:txBody>
      </p:sp>
    </p:spTree>
    <p:extLst>
      <p:ext uri="{BB962C8B-B14F-4D97-AF65-F5344CB8AC3E}">
        <p14:creationId xmlns:p14="http://schemas.microsoft.com/office/powerpoint/2010/main" val="3448172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33145" y="2229620"/>
            <a:ext cx="9529050" cy="1933345"/>
          </a:xfrm>
        </p:spPr>
        <p:txBody>
          <a:bodyPr>
            <a:normAutofit/>
          </a:bodyPr>
          <a:lstStyle/>
          <a:p>
            <a:pPr marL="0" indent="0">
              <a:buNone/>
            </a:pPr>
            <a:r>
              <a:rPr lang="en-US" sz="6000" b="1" dirty="0" smtClean="0">
                <a:solidFill>
                  <a:srgbClr val="FF0000"/>
                </a:solidFill>
                <a:latin typeface="+mn-lt"/>
              </a:rPr>
              <a:t>C. </a:t>
            </a:r>
            <a:r>
              <a:rPr lang="en-US" sz="6000" b="1" dirty="0" smtClean="0">
                <a:solidFill>
                  <a:srgbClr val="FFFF00"/>
                </a:solidFill>
                <a:latin typeface="+mn-lt"/>
              </a:rPr>
              <a:t>Environmental Scan</a:t>
            </a:r>
            <a:endParaRPr lang="en-US" sz="6000" b="1" dirty="0">
              <a:solidFill>
                <a:srgbClr val="FFFF00"/>
              </a:solidFill>
              <a:latin typeface="+mn-lt"/>
            </a:endParaRPr>
          </a:p>
        </p:txBody>
      </p:sp>
    </p:spTree>
    <p:extLst>
      <p:ext uri="{BB962C8B-B14F-4D97-AF65-F5344CB8AC3E}">
        <p14:creationId xmlns:p14="http://schemas.microsoft.com/office/powerpoint/2010/main" val="1449135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4.04.44 PM.pn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l="-1555" r="-1555"/>
          <a:stretch>
            <a:fillRect/>
          </a:stretch>
        </p:blipFill>
        <p:spPr>
          <a:xfrm>
            <a:off x="235778" y="611773"/>
            <a:ext cx="8687335" cy="4870272"/>
          </a:xfrm>
        </p:spPr>
      </p:pic>
    </p:spTree>
    <p:extLst>
      <p:ext uri="{BB962C8B-B14F-4D97-AF65-F5344CB8AC3E}">
        <p14:creationId xmlns:p14="http://schemas.microsoft.com/office/powerpoint/2010/main" val="200889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2352"/>
            <a:ext cx="8229600" cy="1016000"/>
          </a:xfrm>
        </p:spPr>
        <p:txBody>
          <a:bodyPr>
            <a:noAutofit/>
          </a:bodyPr>
          <a:lstStyle/>
          <a:p>
            <a:pPr algn="ctr"/>
            <a:r>
              <a:rPr lang="en-US" sz="3600" b="1" dirty="0" smtClean="0">
                <a:solidFill>
                  <a:srgbClr val="FFFFFF"/>
                </a:solidFill>
                <a:latin typeface="Arial"/>
                <a:cs typeface="Arial"/>
              </a:rPr>
              <a:t>America’s most profitable media </a:t>
            </a:r>
            <a:br>
              <a:rPr lang="en-US" sz="3600" b="1" dirty="0" smtClean="0">
                <a:solidFill>
                  <a:srgbClr val="FFFFFF"/>
                </a:solidFill>
                <a:latin typeface="Arial"/>
                <a:cs typeface="Arial"/>
              </a:rPr>
            </a:br>
            <a:r>
              <a:rPr lang="en-US" sz="3600" b="1" dirty="0" smtClean="0">
                <a:solidFill>
                  <a:srgbClr val="FFFFFF"/>
                </a:solidFill>
                <a:latin typeface="Arial"/>
                <a:cs typeface="Arial"/>
              </a:rPr>
              <a:t>&amp; internet companies</a:t>
            </a:r>
            <a:endParaRPr lang="en-US" sz="3600" b="1" dirty="0">
              <a:solidFill>
                <a:srgbClr val="FFFFFF"/>
              </a:solidFill>
              <a:latin typeface="Arial"/>
              <a:cs typeface="Arial"/>
            </a:endParaRPr>
          </a:p>
        </p:txBody>
      </p:sp>
      <p:sp>
        <p:nvSpPr>
          <p:cNvPr id="3" name="Content Placeholder 2"/>
          <p:cNvSpPr>
            <a:spLocks noGrp="1"/>
          </p:cNvSpPr>
          <p:nvPr>
            <p:ph sz="quarter" idx="10"/>
          </p:nvPr>
        </p:nvSpPr>
        <p:spPr>
          <a:xfrm>
            <a:off x="1251308" y="1311442"/>
            <a:ext cx="7276945" cy="4647789"/>
          </a:xfrm>
        </p:spPr>
        <p:txBody>
          <a:bodyPr>
            <a:normAutofit fontScale="70000" lnSpcReduction="20000"/>
          </a:bodyPr>
          <a:lstStyle/>
          <a:p>
            <a:pPr marL="0" indent="0">
              <a:buNone/>
            </a:pPr>
            <a:r>
              <a:rPr lang="en-US" b="1" dirty="0" smtClean="0">
                <a:solidFill>
                  <a:srgbClr val="FF6600"/>
                </a:solidFill>
                <a:latin typeface="+mn-lt"/>
              </a:rPr>
              <a:t>Google                                                                        $12.21 billion</a:t>
            </a:r>
          </a:p>
          <a:p>
            <a:pPr marL="0" indent="0">
              <a:buNone/>
            </a:pPr>
            <a:r>
              <a:rPr lang="en-US" b="1" dirty="0" smtClean="0">
                <a:solidFill>
                  <a:srgbClr val="FFFF00"/>
                </a:solidFill>
                <a:latin typeface="+mn-lt"/>
              </a:rPr>
              <a:t>Liberty Media Corp                                                      $8.99 billion</a:t>
            </a:r>
          </a:p>
          <a:p>
            <a:pPr marL="0" indent="0">
              <a:buNone/>
            </a:pPr>
            <a:r>
              <a:rPr lang="en-US" b="1" dirty="0" smtClean="0">
                <a:solidFill>
                  <a:srgbClr val="FFFF00"/>
                </a:solidFill>
                <a:latin typeface="+mn-lt"/>
              </a:rPr>
              <a:t>21stCentury Fox                                                           $7.32 billion</a:t>
            </a:r>
          </a:p>
          <a:p>
            <a:pPr marL="0" indent="0">
              <a:buNone/>
            </a:pPr>
            <a:r>
              <a:rPr lang="en-US" b="1" dirty="0" smtClean="0">
                <a:solidFill>
                  <a:srgbClr val="FFFF00"/>
                </a:solidFill>
                <a:latin typeface="+mn-lt"/>
              </a:rPr>
              <a:t>Walt Disney Co.                                                            $6.64 billion</a:t>
            </a:r>
          </a:p>
          <a:p>
            <a:pPr marL="0" indent="0">
              <a:buNone/>
            </a:pPr>
            <a:r>
              <a:rPr lang="en-US" b="1" dirty="0" smtClean="0">
                <a:solidFill>
                  <a:srgbClr val="FFFF00"/>
                </a:solidFill>
                <a:latin typeface="+mn-lt"/>
              </a:rPr>
              <a:t>Time Warner Inc.                                                          $3.69 billion</a:t>
            </a:r>
          </a:p>
          <a:p>
            <a:pPr marL="0" indent="0">
              <a:buNone/>
            </a:pPr>
            <a:r>
              <a:rPr lang="en-US" b="1" dirty="0" smtClean="0">
                <a:solidFill>
                  <a:srgbClr val="FFFF00"/>
                </a:solidFill>
                <a:latin typeface="+mn-lt"/>
              </a:rPr>
              <a:t>Viacom                                                                          $2.44 billion</a:t>
            </a:r>
          </a:p>
          <a:p>
            <a:pPr marL="0" indent="0">
              <a:buNone/>
            </a:pPr>
            <a:r>
              <a:rPr lang="en-US" b="1" dirty="0" smtClean="0">
                <a:solidFill>
                  <a:srgbClr val="FFFF00"/>
                </a:solidFill>
                <a:latin typeface="+mn-lt"/>
              </a:rPr>
              <a:t>CBS Corp.                                                                     $1.88 billion</a:t>
            </a:r>
          </a:p>
          <a:p>
            <a:pPr marL="0" indent="0">
              <a:buNone/>
            </a:pPr>
            <a:r>
              <a:rPr lang="en-US" b="1" dirty="0" smtClean="0">
                <a:solidFill>
                  <a:schemeClr val="tx2">
                    <a:lumMod val="60000"/>
                    <a:lumOff val="40000"/>
                  </a:schemeClr>
                </a:solidFill>
                <a:latin typeface="+mn-lt"/>
              </a:rPr>
              <a:t>Facebook </a:t>
            </a:r>
            <a:r>
              <a:rPr lang="en-US" b="1" dirty="0" smtClean="0">
                <a:solidFill>
                  <a:srgbClr val="FF6600"/>
                </a:solidFill>
                <a:latin typeface="+mn-lt"/>
              </a:rPr>
              <a:t>                                                                     </a:t>
            </a:r>
            <a:r>
              <a:rPr lang="en-US" b="1" dirty="0" smtClean="0">
                <a:solidFill>
                  <a:srgbClr val="558ED5"/>
                </a:solidFill>
                <a:latin typeface="+mn-lt"/>
              </a:rPr>
              <a:t>$1.49 billion</a:t>
            </a:r>
          </a:p>
          <a:p>
            <a:pPr marL="0" indent="0">
              <a:buNone/>
            </a:pPr>
            <a:r>
              <a:rPr lang="en-US" b="1" dirty="0" smtClean="0">
                <a:solidFill>
                  <a:srgbClr val="FF6600"/>
                </a:solidFill>
                <a:latin typeface="+mn-lt"/>
              </a:rPr>
              <a:t>Yahoo                                                                            $1.37 billion</a:t>
            </a:r>
          </a:p>
          <a:p>
            <a:pPr marL="0" indent="0">
              <a:buNone/>
            </a:pPr>
            <a:r>
              <a:rPr lang="en-US" b="1" dirty="0" smtClean="0">
                <a:solidFill>
                  <a:srgbClr val="FFFF00"/>
                </a:solidFill>
                <a:latin typeface="+mn-lt"/>
              </a:rPr>
              <a:t>Omnicom                                                                       $1.11 billion</a:t>
            </a:r>
          </a:p>
          <a:p>
            <a:pPr marL="0" indent="0">
              <a:buNone/>
            </a:pPr>
            <a:r>
              <a:rPr lang="en-US" b="1" dirty="0" smtClean="0">
                <a:solidFill>
                  <a:srgbClr val="FFFF00"/>
                </a:solidFill>
                <a:latin typeface="+mn-lt"/>
              </a:rPr>
              <a:t>Discovery Communications                                        $1.08 billion</a:t>
            </a:r>
          </a:p>
          <a:p>
            <a:pPr marL="0" indent="0">
              <a:buNone/>
            </a:pPr>
            <a:r>
              <a:rPr lang="en-US" b="1" dirty="0" smtClean="0">
                <a:solidFill>
                  <a:srgbClr val="FFFF00"/>
                </a:solidFill>
                <a:latin typeface="+mn-lt"/>
              </a:rPr>
              <a:t>…………………………………………</a:t>
            </a:r>
          </a:p>
          <a:p>
            <a:pPr marL="0" indent="0">
              <a:buNone/>
            </a:pPr>
            <a:r>
              <a:rPr lang="en-US" b="1" dirty="0">
                <a:solidFill>
                  <a:srgbClr val="FF6600"/>
                </a:solidFill>
                <a:latin typeface="+mn-lt"/>
              </a:rPr>
              <a:t>Netflix </a:t>
            </a:r>
            <a:r>
              <a:rPr lang="en-US" b="1" dirty="0" smtClean="0">
                <a:solidFill>
                  <a:srgbClr val="FF6600"/>
                </a:solidFill>
                <a:latin typeface="+mn-lt"/>
              </a:rPr>
              <a:t>                                                                          $122 million</a:t>
            </a:r>
          </a:p>
          <a:p>
            <a:pPr marL="0" indent="0">
              <a:buNone/>
            </a:pPr>
            <a:r>
              <a:rPr lang="en-US" b="1" dirty="0" smtClean="0">
                <a:solidFill>
                  <a:srgbClr val="FF6600"/>
                </a:solidFill>
                <a:latin typeface="+mn-lt"/>
              </a:rPr>
              <a:t>AOL                                                                                 $92 </a:t>
            </a:r>
            <a:r>
              <a:rPr lang="en-US" b="1" dirty="0">
                <a:solidFill>
                  <a:srgbClr val="FF6600"/>
                </a:solidFill>
                <a:latin typeface="+mn-lt"/>
              </a:rPr>
              <a:t>m</a:t>
            </a:r>
            <a:r>
              <a:rPr lang="en-US" b="1" dirty="0" smtClean="0">
                <a:solidFill>
                  <a:srgbClr val="FF6600"/>
                </a:solidFill>
                <a:latin typeface="+mn-lt"/>
              </a:rPr>
              <a:t>illion</a:t>
            </a:r>
          </a:p>
          <a:p>
            <a:pPr marL="0" indent="0">
              <a:buNone/>
            </a:pPr>
            <a:r>
              <a:rPr lang="en-US" b="1" dirty="0" smtClean="0">
                <a:solidFill>
                  <a:srgbClr val="FF6600"/>
                </a:solidFill>
                <a:latin typeface="+mn-lt"/>
              </a:rPr>
              <a:t>LinkedIn                                                                          $29 million</a:t>
            </a:r>
          </a:p>
          <a:p>
            <a:pPr marL="0" indent="0">
              <a:buNone/>
            </a:pPr>
            <a:r>
              <a:rPr lang="en-US" b="1" dirty="0" smtClean="0">
                <a:solidFill>
                  <a:srgbClr val="FFFF00"/>
                </a:solidFill>
                <a:latin typeface="+mn-lt"/>
              </a:rPr>
              <a:t>………………………………………….</a:t>
            </a:r>
          </a:p>
          <a:p>
            <a:pPr marL="0" indent="0">
              <a:buNone/>
            </a:pPr>
            <a:r>
              <a:rPr lang="en-US" b="1" dirty="0" smtClean="0">
                <a:solidFill>
                  <a:srgbClr val="FF0000"/>
                </a:solidFill>
                <a:latin typeface="+mn-lt"/>
              </a:rPr>
              <a:t>Twitter                                                                         - $645 million</a:t>
            </a:r>
          </a:p>
          <a:p>
            <a:pPr marL="0" indent="0">
              <a:buNone/>
            </a:pPr>
            <a:endParaRPr lang="en-US" dirty="0">
              <a:latin typeface="+mn-lt"/>
            </a:endParaRPr>
          </a:p>
          <a:p>
            <a:pPr marL="0" indent="0">
              <a:buNone/>
            </a:pPr>
            <a:r>
              <a:rPr lang="en-US" dirty="0" smtClean="0">
                <a:solidFill>
                  <a:schemeClr val="bg1"/>
                </a:solidFill>
                <a:latin typeface="+mn-lt"/>
              </a:rPr>
              <a:t>Source: Quartz /SNL </a:t>
            </a:r>
            <a:r>
              <a:rPr lang="en-US" dirty="0" err="1" smtClean="0">
                <a:solidFill>
                  <a:schemeClr val="bg1"/>
                </a:solidFill>
                <a:latin typeface="+mn-lt"/>
              </a:rPr>
              <a:t>Kagen</a:t>
            </a:r>
            <a:endParaRPr lang="en-US" dirty="0" smtClean="0">
              <a:solidFill>
                <a:schemeClr val="bg1"/>
              </a:solidFill>
              <a:latin typeface="+mn-lt"/>
            </a:endParaRPr>
          </a:p>
          <a:p>
            <a:pPr marL="0" indent="0">
              <a:buNone/>
            </a:pPr>
            <a:r>
              <a:rPr lang="en-US" dirty="0" smtClean="0">
                <a:latin typeface="Lucida Console"/>
                <a:cs typeface="Lucida Console"/>
                <a:hlinkClick r:id="rId2"/>
              </a:rPr>
              <a:t>http</a:t>
            </a:r>
            <a:r>
              <a:rPr lang="en-US" dirty="0">
                <a:latin typeface="Lucida Console"/>
                <a:cs typeface="Lucida Console"/>
                <a:hlinkClick r:id="rId2"/>
              </a:rPr>
              <a:t>://qz.com/193802/traditional-media-is-still-a-great-business-to-be-in-if-youre-selling-video</a:t>
            </a:r>
            <a:r>
              <a:rPr lang="en-US" dirty="0" smtClean="0">
                <a:latin typeface="Lucida Console"/>
                <a:cs typeface="Lucida Console"/>
                <a:hlinkClick r:id="rId2"/>
              </a:rPr>
              <a:t>/</a:t>
            </a:r>
            <a:endParaRPr lang="en-US" dirty="0" smtClean="0">
              <a:latin typeface="Lucida Console"/>
              <a:cs typeface="Lucida Console"/>
            </a:endParaRPr>
          </a:p>
          <a:p>
            <a:pPr marL="0" indent="0">
              <a:buNone/>
            </a:pPr>
            <a:endParaRPr lang="en-US" dirty="0"/>
          </a:p>
        </p:txBody>
      </p:sp>
    </p:spTree>
    <p:extLst>
      <p:ext uri="{BB962C8B-B14F-4D97-AF65-F5344CB8AC3E}">
        <p14:creationId xmlns:p14="http://schemas.microsoft.com/office/powerpoint/2010/main" val="15562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4.08.13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43" r="-143"/>
          <a:stretch/>
        </p:blipFill>
        <p:spPr>
          <a:xfrm>
            <a:off x="1857851" y="122531"/>
            <a:ext cx="5216717" cy="693582"/>
          </a:xfrm>
        </p:spPr>
      </p:pic>
      <p:pic>
        <p:nvPicPr>
          <p:cNvPr id="5" name="Picture 4" descr="Screen Shot 2014-04-13 at 4.08.3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0629" y="1021955"/>
            <a:ext cx="8080234" cy="1624992"/>
          </a:xfrm>
          <a:prstGeom prst="rect">
            <a:avLst/>
          </a:prstGeom>
        </p:spPr>
      </p:pic>
      <p:pic>
        <p:nvPicPr>
          <p:cNvPr id="6" name="Content Placeholder 15" descr="Screen Shot 2014-04-12 at 3.22.35 PM.png"/>
          <p:cNvPicPr>
            <a:picLocks noChangeAspect="1"/>
          </p:cNvPicPr>
          <p:nvPr/>
        </p:nvPicPr>
        <p:blipFill>
          <a:blip r:embed="rId4" cstate="email">
            <a:extLst>
              <a:ext uri="{28A0092B-C50C-407E-A947-70E740481C1C}">
                <a14:useLocalDpi xmlns:a14="http://schemas.microsoft.com/office/drawing/2010/main"/>
              </a:ext>
            </a:extLst>
          </a:blip>
          <a:srcRect t="-13931" b="-13931"/>
          <a:stretch>
            <a:fillRect/>
          </a:stretch>
        </p:blipFill>
        <p:spPr>
          <a:xfrm>
            <a:off x="1225730" y="2550691"/>
            <a:ext cx="7088092" cy="3584638"/>
          </a:xfrm>
          <a:prstGeom prst="rect">
            <a:avLst/>
          </a:prstGeom>
        </p:spPr>
      </p:pic>
    </p:spTree>
    <p:extLst>
      <p:ext uri="{BB962C8B-B14F-4D97-AF65-F5344CB8AC3E}">
        <p14:creationId xmlns:p14="http://schemas.microsoft.com/office/powerpoint/2010/main" val="883598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2 at 7.36.46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502"/>
          <a:stretch/>
        </p:blipFill>
        <p:spPr>
          <a:xfrm>
            <a:off x="312813" y="310565"/>
            <a:ext cx="8602579" cy="4453939"/>
          </a:xfrm>
        </p:spPr>
      </p:pic>
      <p:sp>
        <p:nvSpPr>
          <p:cNvPr id="6" name="Rectangle 5"/>
          <p:cNvSpPr/>
          <p:nvPr/>
        </p:nvSpPr>
        <p:spPr>
          <a:xfrm>
            <a:off x="371232" y="4911651"/>
            <a:ext cx="8589450" cy="1200329"/>
          </a:xfrm>
          <a:prstGeom prst="rect">
            <a:avLst/>
          </a:prstGeom>
        </p:spPr>
        <p:txBody>
          <a:bodyPr wrap="square">
            <a:spAutoFit/>
          </a:bodyPr>
          <a:lstStyle/>
          <a:p>
            <a:r>
              <a:rPr lang="en-US" dirty="0">
                <a:latin typeface="Lucida Console"/>
                <a:cs typeface="Lucida Console"/>
                <a:hlinkClick r:id="rId3"/>
              </a:rPr>
              <a:t>http://www.gamesindustry.biz/articles/2014-02-06-twitch-beats-facebook-amazon-in-u-s-online-</a:t>
            </a:r>
            <a:r>
              <a:rPr lang="en-US" dirty="0" smtClean="0">
                <a:latin typeface="Lucida Console"/>
                <a:cs typeface="Lucida Console"/>
                <a:hlinkClick r:id="rId3"/>
              </a:rPr>
              <a:t>traffic</a:t>
            </a:r>
            <a:endParaRPr lang="en-US" dirty="0" smtClean="0">
              <a:latin typeface="Lucida Console"/>
              <a:cs typeface="Lucida Console"/>
            </a:endParaRPr>
          </a:p>
          <a:p>
            <a:endParaRPr lang="en-US" dirty="0" smtClean="0">
              <a:latin typeface="Lucida Console"/>
              <a:cs typeface="Lucida Console"/>
            </a:endParaRPr>
          </a:p>
          <a:p>
            <a:endParaRPr lang="en-US" dirty="0">
              <a:latin typeface="Lucida Console"/>
              <a:cs typeface="Lucida Console"/>
            </a:endParaRPr>
          </a:p>
        </p:txBody>
      </p:sp>
    </p:spTree>
    <p:extLst>
      <p:ext uri="{BB962C8B-B14F-4D97-AF65-F5344CB8AC3E}">
        <p14:creationId xmlns:p14="http://schemas.microsoft.com/office/powerpoint/2010/main" val="3858825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6256"/>
            <a:ext cx="8229600" cy="503444"/>
          </a:xfrm>
        </p:spPr>
        <p:txBody>
          <a:bodyPr>
            <a:noAutofit/>
          </a:bodyPr>
          <a:lstStyle/>
          <a:p>
            <a:r>
              <a:rPr lang="en-US" sz="3200" b="1" dirty="0" smtClean="0">
                <a:solidFill>
                  <a:srgbClr val="FFFF00"/>
                </a:solidFill>
                <a:latin typeface="+mn-lt"/>
              </a:rPr>
              <a:t>Index</a:t>
            </a:r>
            <a:endParaRPr lang="en-US" sz="3200" b="1" dirty="0">
              <a:solidFill>
                <a:srgbClr val="FFFF00"/>
              </a:solidFill>
              <a:latin typeface="+mn-lt"/>
            </a:endParaRPr>
          </a:p>
        </p:txBody>
      </p:sp>
      <p:sp>
        <p:nvSpPr>
          <p:cNvPr id="3" name="Content Placeholder 2"/>
          <p:cNvSpPr>
            <a:spLocks noGrp="1"/>
          </p:cNvSpPr>
          <p:nvPr>
            <p:ph sz="quarter" idx="10"/>
          </p:nvPr>
        </p:nvSpPr>
        <p:spPr>
          <a:xfrm>
            <a:off x="457200" y="709862"/>
            <a:ext cx="8229600" cy="5468773"/>
          </a:xfrm>
        </p:spPr>
        <p:txBody>
          <a:bodyPr>
            <a:normAutofit fontScale="92500" lnSpcReduction="20000"/>
          </a:bodyPr>
          <a:lstStyle/>
          <a:p>
            <a:pPr marL="457200" indent="-457200">
              <a:buAutoNum type="alphaUcPeriod"/>
            </a:pPr>
            <a:r>
              <a:rPr lang="en-US" dirty="0" smtClean="0">
                <a:solidFill>
                  <a:schemeClr val="bg1"/>
                </a:solidFill>
                <a:latin typeface="+mn-lt"/>
              </a:rPr>
              <a:t>Introduction</a:t>
            </a:r>
          </a:p>
          <a:p>
            <a:pPr marL="457200" indent="-457200">
              <a:buAutoNum type="alphaUcPeriod"/>
            </a:pPr>
            <a:r>
              <a:rPr lang="en-US" dirty="0" smtClean="0">
                <a:solidFill>
                  <a:schemeClr val="bg1"/>
                </a:solidFill>
                <a:latin typeface="+mn-lt"/>
              </a:rPr>
              <a:t>What Do We Mean By “Social Media”</a:t>
            </a:r>
          </a:p>
          <a:p>
            <a:pPr marL="457200" indent="-457200">
              <a:buAutoNum type="alphaUcPeriod"/>
            </a:pPr>
            <a:r>
              <a:rPr lang="en-US" dirty="0">
                <a:solidFill>
                  <a:schemeClr val="bg1"/>
                </a:solidFill>
                <a:latin typeface="+mn-lt"/>
              </a:rPr>
              <a:t>E</a:t>
            </a:r>
            <a:r>
              <a:rPr lang="en-US" dirty="0" smtClean="0">
                <a:solidFill>
                  <a:schemeClr val="bg1"/>
                </a:solidFill>
                <a:latin typeface="+mn-lt"/>
              </a:rPr>
              <a:t>nvironmental Scan</a:t>
            </a:r>
          </a:p>
          <a:p>
            <a:pPr marL="457200" indent="-457200">
              <a:buAutoNum type="alphaUcPeriod"/>
            </a:pPr>
            <a:r>
              <a:rPr lang="en-US" dirty="0" smtClean="0">
                <a:solidFill>
                  <a:schemeClr val="bg1"/>
                </a:solidFill>
                <a:latin typeface="+mn-lt"/>
              </a:rPr>
              <a:t>Challenging “Traditional” Media</a:t>
            </a:r>
          </a:p>
          <a:p>
            <a:pPr marL="457200" indent="-457200">
              <a:buAutoNum type="alphaUcPeriod"/>
            </a:pPr>
            <a:r>
              <a:rPr lang="en-US" dirty="0" smtClean="0">
                <a:solidFill>
                  <a:schemeClr val="bg1"/>
                </a:solidFill>
                <a:latin typeface="+mn-lt"/>
              </a:rPr>
              <a:t>Selling Facebook</a:t>
            </a:r>
          </a:p>
          <a:p>
            <a:pPr marL="457200" indent="-457200">
              <a:buAutoNum type="alphaUcPeriod"/>
            </a:pPr>
            <a:r>
              <a:rPr lang="en-US" dirty="0" smtClean="0">
                <a:solidFill>
                  <a:schemeClr val="bg1"/>
                </a:solidFill>
                <a:latin typeface="+mn-lt"/>
              </a:rPr>
              <a:t>A Brief Word About Measurement &amp; Revenue Streams</a:t>
            </a:r>
          </a:p>
          <a:p>
            <a:pPr marL="457200" indent="-457200">
              <a:buAutoNum type="alphaUcPeriod"/>
            </a:pPr>
            <a:r>
              <a:rPr lang="en-US" dirty="0" smtClean="0">
                <a:solidFill>
                  <a:schemeClr val="bg1"/>
                </a:solidFill>
                <a:latin typeface="+mn-lt"/>
              </a:rPr>
              <a:t>Netflix, Big Data &amp; Net Neutrality</a:t>
            </a:r>
          </a:p>
          <a:p>
            <a:pPr marL="457200" indent="-457200">
              <a:buAutoNum type="alphaUcPeriod"/>
            </a:pPr>
            <a:r>
              <a:rPr lang="en-US" dirty="0" smtClean="0">
                <a:solidFill>
                  <a:schemeClr val="bg1"/>
                </a:solidFill>
                <a:latin typeface="+mn-lt"/>
              </a:rPr>
              <a:t>Challenges &amp; “Solutions</a:t>
            </a:r>
          </a:p>
          <a:p>
            <a:pPr marL="0" indent="0">
              <a:buNone/>
            </a:pPr>
            <a:r>
              <a:rPr lang="en-US" dirty="0" smtClean="0">
                <a:solidFill>
                  <a:schemeClr val="bg1"/>
                </a:solidFill>
                <a:latin typeface="+mn-lt"/>
              </a:rPr>
              <a:t>     </a:t>
            </a:r>
            <a:r>
              <a:rPr lang="en-US" dirty="0" smtClean="0">
                <a:solidFill>
                  <a:schemeClr val="bg1">
                    <a:lumMod val="85000"/>
                  </a:schemeClr>
                </a:solidFill>
                <a:latin typeface="+mn-lt"/>
              </a:rPr>
              <a:t>1. “Piracy”</a:t>
            </a:r>
          </a:p>
          <a:p>
            <a:pPr marL="0" indent="0">
              <a:buNone/>
            </a:pPr>
            <a:r>
              <a:rPr lang="en-US" dirty="0">
                <a:solidFill>
                  <a:schemeClr val="bg1">
                    <a:lumMod val="85000"/>
                  </a:schemeClr>
                </a:solidFill>
                <a:latin typeface="+mn-lt"/>
              </a:rPr>
              <a:t> </a:t>
            </a:r>
            <a:r>
              <a:rPr lang="en-US" dirty="0" smtClean="0">
                <a:solidFill>
                  <a:schemeClr val="bg1">
                    <a:lumMod val="85000"/>
                  </a:schemeClr>
                </a:solidFill>
                <a:latin typeface="+mn-lt"/>
              </a:rPr>
              <a:t>    2. Problems with “Solutions”</a:t>
            </a:r>
          </a:p>
          <a:p>
            <a:pPr marL="0" indent="0">
              <a:buNone/>
            </a:pPr>
            <a:r>
              <a:rPr lang="en-US" dirty="0">
                <a:solidFill>
                  <a:schemeClr val="bg1">
                    <a:lumMod val="85000"/>
                  </a:schemeClr>
                </a:solidFill>
                <a:latin typeface="+mn-lt"/>
              </a:rPr>
              <a:t> </a:t>
            </a:r>
            <a:r>
              <a:rPr lang="en-US" dirty="0" smtClean="0">
                <a:solidFill>
                  <a:schemeClr val="bg1">
                    <a:lumMod val="85000"/>
                  </a:schemeClr>
                </a:solidFill>
                <a:latin typeface="+mn-lt"/>
              </a:rPr>
              <a:t>    3. Copyright Literalism: Inadequate For Canada</a:t>
            </a:r>
          </a:p>
          <a:p>
            <a:pPr marL="0" indent="0">
              <a:buNone/>
            </a:pPr>
            <a:r>
              <a:rPr lang="en-US" dirty="0">
                <a:solidFill>
                  <a:schemeClr val="bg1"/>
                </a:solidFill>
                <a:latin typeface="+mn-lt"/>
              </a:rPr>
              <a:t> </a:t>
            </a:r>
            <a:r>
              <a:rPr lang="en-US" dirty="0" smtClean="0">
                <a:solidFill>
                  <a:schemeClr val="bg1"/>
                </a:solidFill>
                <a:latin typeface="+mn-lt"/>
              </a:rPr>
              <a:t>I.   Backlash</a:t>
            </a:r>
          </a:p>
          <a:p>
            <a:pPr marL="0" indent="0">
              <a:buNone/>
            </a:pPr>
            <a:r>
              <a:rPr lang="en-US" dirty="0" smtClean="0">
                <a:solidFill>
                  <a:schemeClr val="bg1"/>
                </a:solidFill>
                <a:latin typeface="+mn-lt"/>
              </a:rPr>
              <a:t>J.   Some Answers For “Conventional” Media</a:t>
            </a:r>
          </a:p>
          <a:p>
            <a:pPr marL="0" indent="0">
              <a:buNone/>
            </a:pPr>
            <a:r>
              <a:rPr lang="en-US" dirty="0" smtClean="0">
                <a:solidFill>
                  <a:schemeClr val="bg1"/>
                </a:solidFill>
                <a:latin typeface="+mn-lt"/>
              </a:rPr>
              <a:t>K.  Future Challenges</a:t>
            </a:r>
          </a:p>
          <a:p>
            <a:pPr marL="0" indent="0">
              <a:buNone/>
            </a:pPr>
            <a:r>
              <a:rPr lang="en-US" dirty="0" smtClean="0">
                <a:solidFill>
                  <a:schemeClr val="bg1"/>
                </a:solidFill>
                <a:latin typeface="+mn-lt"/>
              </a:rPr>
              <a:t>     </a:t>
            </a:r>
            <a:r>
              <a:rPr lang="en-US" dirty="0" smtClean="0">
                <a:solidFill>
                  <a:srgbClr val="D9D9D9"/>
                </a:solidFill>
                <a:latin typeface="+mn-lt"/>
              </a:rPr>
              <a:t>1. The Internet of Things</a:t>
            </a:r>
          </a:p>
          <a:p>
            <a:pPr marL="0" indent="0">
              <a:buNone/>
            </a:pPr>
            <a:r>
              <a:rPr lang="en-US" dirty="0">
                <a:solidFill>
                  <a:srgbClr val="D9D9D9"/>
                </a:solidFill>
                <a:latin typeface="+mn-lt"/>
              </a:rPr>
              <a:t> </a:t>
            </a:r>
            <a:r>
              <a:rPr lang="en-US" dirty="0" smtClean="0">
                <a:solidFill>
                  <a:srgbClr val="D9D9D9"/>
                </a:solidFill>
                <a:latin typeface="+mn-lt"/>
              </a:rPr>
              <a:t>    2. Facebook + Virtual Reality</a:t>
            </a:r>
          </a:p>
          <a:p>
            <a:pPr marL="457200" indent="-457200">
              <a:buAutoNum type="alphaUcPeriod" startAt="12"/>
            </a:pPr>
            <a:r>
              <a:rPr lang="en-US" dirty="0" smtClean="0">
                <a:solidFill>
                  <a:schemeClr val="bg1"/>
                </a:solidFill>
                <a:latin typeface="+mn-lt"/>
              </a:rPr>
              <a:t>The Challenge of “The Law”</a:t>
            </a:r>
          </a:p>
          <a:p>
            <a:pPr marL="457200" indent="-457200">
              <a:buAutoNum type="alphaUcPeriod" startAt="12"/>
            </a:pPr>
            <a:r>
              <a:rPr lang="en-US" dirty="0" smtClean="0">
                <a:solidFill>
                  <a:schemeClr val="bg1"/>
                </a:solidFill>
                <a:latin typeface="+mn-lt"/>
              </a:rPr>
              <a:t>Final Thoughts</a:t>
            </a:r>
            <a:endParaRPr lang="en-US" dirty="0">
              <a:solidFill>
                <a:schemeClr val="bg1"/>
              </a:solidFill>
              <a:latin typeface="+mn-lt"/>
            </a:endParaRPr>
          </a:p>
        </p:txBody>
      </p:sp>
    </p:spTree>
    <p:extLst>
      <p:ext uri="{BB962C8B-B14F-4D97-AF65-F5344CB8AC3E}">
        <p14:creationId xmlns:p14="http://schemas.microsoft.com/office/powerpoint/2010/main" val="577305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 name="Content Placeholder 5" descr="Screen Shot 2014-04-12 at 3.33.34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1603" b="-1947"/>
          <a:stretch/>
        </p:blipFill>
        <p:spPr>
          <a:xfrm>
            <a:off x="481264" y="235436"/>
            <a:ext cx="8229600" cy="2543860"/>
          </a:xfrm>
        </p:spPr>
      </p:pic>
      <p:pic>
        <p:nvPicPr>
          <p:cNvPr id="9" name="Content Placeholder 8" descr="Screen Shot 2014-04-12 at 3.43.19 PM.png"/>
          <p:cNvPicPr>
            <a:picLocks noChangeAspect="1"/>
          </p:cNvPicPr>
          <p:nvPr/>
        </p:nvPicPr>
        <p:blipFill rotWithShape="1">
          <a:blip r:embed="rId3" cstate="email">
            <a:extLst>
              <a:ext uri="{28A0092B-C50C-407E-A947-70E740481C1C}">
                <a14:useLocalDpi xmlns:a14="http://schemas.microsoft.com/office/drawing/2010/main"/>
              </a:ext>
            </a:extLst>
          </a:blip>
          <a:srcRect t="-5112" b="-1715"/>
          <a:stretch/>
        </p:blipFill>
        <p:spPr>
          <a:xfrm>
            <a:off x="826338" y="2990074"/>
            <a:ext cx="7560545" cy="2606770"/>
          </a:xfrm>
          <a:prstGeom prst="rect">
            <a:avLst/>
          </a:prstGeom>
        </p:spPr>
      </p:pic>
    </p:spTree>
    <p:extLst>
      <p:ext uri="{BB962C8B-B14F-4D97-AF65-F5344CB8AC3E}">
        <p14:creationId xmlns:p14="http://schemas.microsoft.com/office/powerpoint/2010/main" val="1163265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Content Placeholder 2" descr="Screen Shot 2014-04-13 at 4.18.0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68" b="-594"/>
          <a:stretch/>
        </p:blipFill>
        <p:spPr>
          <a:xfrm>
            <a:off x="321872" y="1331911"/>
            <a:ext cx="8559209" cy="3759388"/>
          </a:xfrm>
        </p:spPr>
      </p:pic>
      <p:pic>
        <p:nvPicPr>
          <p:cNvPr id="4" name="Picture 3" descr="Screen Shot 2014-04-13 at 4.18.3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0800" y="240316"/>
            <a:ext cx="7897449" cy="918308"/>
          </a:xfrm>
          <a:prstGeom prst="rect">
            <a:avLst/>
          </a:prstGeom>
        </p:spPr>
      </p:pic>
      <p:sp>
        <p:nvSpPr>
          <p:cNvPr id="5" name="Rectangle 4"/>
          <p:cNvSpPr/>
          <p:nvPr/>
        </p:nvSpPr>
        <p:spPr>
          <a:xfrm>
            <a:off x="165456" y="5180566"/>
            <a:ext cx="9074800" cy="923330"/>
          </a:xfrm>
          <a:prstGeom prst="rect">
            <a:avLst/>
          </a:prstGeom>
        </p:spPr>
        <p:txBody>
          <a:bodyPr wrap="square">
            <a:spAutoFit/>
          </a:bodyPr>
          <a:lstStyle/>
          <a:p>
            <a:r>
              <a:rPr lang="en-US" dirty="0">
                <a:hlinkClick r:id="rId4"/>
              </a:rPr>
              <a:t>http://bits.blogs.nytimes.com/2014/04/10/twitter-and-facebook-wield-little-influence-on-tv-watching/?_php=true&amp;_type=blogs&amp;hpw&amp;rref=technology&amp;_r=</a:t>
            </a:r>
            <a:r>
              <a:rPr lang="en-US" dirty="0" smtClean="0">
                <a:hlinkClick r:id="rId4"/>
              </a:rPr>
              <a:t>0</a:t>
            </a:r>
            <a:endParaRPr lang="en-US" dirty="0" smtClean="0"/>
          </a:p>
          <a:p>
            <a:endParaRPr lang="en-US" dirty="0"/>
          </a:p>
        </p:txBody>
      </p:sp>
    </p:spTree>
    <p:extLst>
      <p:ext uri="{BB962C8B-B14F-4D97-AF65-F5344CB8AC3E}">
        <p14:creationId xmlns:p14="http://schemas.microsoft.com/office/powerpoint/2010/main" val="1186635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4.24.09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115" b="348"/>
          <a:stretch/>
        </p:blipFill>
        <p:spPr>
          <a:xfrm>
            <a:off x="216562" y="336884"/>
            <a:ext cx="8758989" cy="4559969"/>
          </a:xfrm>
        </p:spPr>
      </p:pic>
      <p:sp>
        <p:nvSpPr>
          <p:cNvPr id="5" name="Rectangle 4"/>
          <p:cNvSpPr/>
          <p:nvPr/>
        </p:nvSpPr>
        <p:spPr>
          <a:xfrm>
            <a:off x="204544" y="5007699"/>
            <a:ext cx="8792308" cy="923330"/>
          </a:xfrm>
          <a:prstGeom prst="rect">
            <a:avLst/>
          </a:prstGeom>
        </p:spPr>
        <p:txBody>
          <a:bodyPr wrap="square">
            <a:spAutoFit/>
          </a:bodyPr>
          <a:lstStyle/>
          <a:p>
            <a:r>
              <a:rPr lang="en-US" dirty="0">
                <a:latin typeface="Lucida Console"/>
                <a:cs typeface="Lucida Console"/>
                <a:hlinkClick r:id="rId3"/>
              </a:rPr>
              <a:t>http://arstechnica.com/tech-policy/2014/04/comcast-without-time-warner-cable-we-cant-compete-against-google-netflix</a:t>
            </a:r>
            <a:r>
              <a:rPr lang="en-US" dirty="0" smtClean="0">
                <a:latin typeface="Lucida Console"/>
                <a:cs typeface="Lucida Console"/>
                <a:hlinkClick r:id="rId3"/>
              </a:rPr>
              <a:t>/</a:t>
            </a:r>
            <a:endParaRPr lang="en-US" dirty="0" smtClean="0">
              <a:latin typeface="Lucida Console"/>
              <a:cs typeface="Lucida Console"/>
            </a:endParaRPr>
          </a:p>
          <a:p>
            <a:endParaRPr lang="en-US" dirty="0"/>
          </a:p>
        </p:txBody>
      </p:sp>
    </p:spTree>
    <p:extLst>
      <p:ext uri="{BB962C8B-B14F-4D97-AF65-F5344CB8AC3E}">
        <p14:creationId xmlns:p14="http://schemas.microsoft.com/office/powerpoint/2010/main" val="1308012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4.28.48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58" b="-3107"/>
          <a:stretch/>
        </p:blipFill>
        <p:spPr>
          <a:xfrm>
            <a:off x="818152" y="211265"/>
            <a:ext cx="7519737" cy="1124747"/>
          </a:xfrm>
        </p:spPr>
      </p:pic>
      <p:pic>
        <p:nvPicPr>
          <p:cNvPr id="5" name="Picture 4" descr="Screen Shot 2014-04-13 at 4.29.0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3969" y="1384141"/>
            <a:ext cx="7950200" cy="3797300"/>
          </a:xfrm>
          <a:prstGeom prst="rect">
            <a:avLst/>
          </a:prstGeom>
        </p:spPr>
      </p:pic>
      <p:sp>
        <p:nvSpPr>
          <p:cNvPr id="6" name="Rectangle 5"/>
          <p:cNvSpPr/>
          <p:nvPr/>
        </p:nvSpPr>
        <p:spPr>
          <a:xfrm>
            <a:off x="593969" y="5345357"/>
            <a:ext cx="7950200" cy="830997"/>
          </a:xfrm>
          <a:prstGeom prst="rect">
            <a:avLst/>
          </a:prstGeom>
        </p:spPr>
        <p:txBody>
          <a:bodyPr wrap="square">
            <a:spAutoFit/>
          </a:bodyPr>
          <a:lstStyle/>
          <a:p>
            <a:r>
              <a:rPr lang="en-US" sz="1600" dirty="0">
                <a:latin typeface="Lucida Console"/>
                <a:cs typeface="Lucida Console"/>
                <a:hlinkClick r:id="rId4"/>
              </a:rPr>
              <a:t>http://arstechnica.com/tech-policy/2014/04/comcast-without-time-warner-cable-we-cant-compete-against-google-netflix</a:t>
            </a:r>
            <a:r>
              <a:rPr lang="en-US" sz="1600" dirty="0" smtClean="0">
                <a:latin typeface="Lucida Console"/>
                <a:cs typeface="Lucida Console"/>
                <a:hlinkClick r:id="rId4"/>
              </a:rPr>
              <a:t>/</a:t>
            </a:r>
            <a:endParaRPr lang="en-US" sz="1600" dirty="0" smtClean="0">
              <a:latin typeface="Lucida Console"/>
              <a:cs typeface="Lucida Console"/>
            </a:endParaRPr>
          </a:p>
          <a:p>
            <a:endParaRPr lang="en-US" sz="1600" dirty="0">
              <a:latin typeface="Lucida Console"/>
              <a:cs typeface="Lucida Console"/>
            </a:endParaRPr>
          </a:p>
        </p:txBody>
      </p:sp>
    </p:spTree>
    <p:extLst>
      <p:ext uri="{BB962C8B-B14F-4D97-AF65-F5344CB8AC3E}">
        <p14:creationId xmlns:p14="http://schemas.microsoft.com/office/powerpoint/2010/main" val="3875348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6.36.44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r="-1044" b="-1234"/>
          <a:stretch/>
        </p:blipFill>
        <p:spPr>
          <a:xfrm>
            <a:off x="469227" y="364237"/>
            <a:ext cx="8171189" cy="1996719"/>
          </a:xfrm>
        </p:spPr>
      </p:pic>
      <p:pic>
        <p:nvPicPr>
          <p:cNvPr id="5" name="Picture 4" descr="Screen Shot 2014-04-13 at 6.37.0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199" y="2433149"/>
            <a:ext cx="8217878" cy="2845232"/>
          </a:xfrm>
          <a:prstGeom prst="rect">
            <a:avLst/>
          </a:prstGeom>
        </p:spPr>
      </p:pic>
      <p:sp>
        <p:nvSpPr>
          <p:cNvPr id="6" name="Rectangle 5"/>
          <p:cNvSpPr/>
          <p:nvPr/>
        </p:nvSpPr>
        <p:spPr>
          <a:xfrm>
            <a:off x="457199" y="5398701"/>
            <a:ext cx="8217878" cy="615553"/>
          </a:xfrm>
          <a:prstGeom prst="rect">
            <a:avLst/>
          </a:prstGeom>
        </p:spPr>
        <p:txBody>
          <a:bodyPr wrap="square">
            <a:spAutoFit/>
          </a:bodyPr>
          <a:lstStyle/>
          <a:p>
            <a:r>
              <a:rPr lang="en-US" sz="1600" dirty="0">
                <a:latin typeface="Lucida Console"/>
                <a:cs typeface="Lucida Console"/>
                <a:hlinkClick r:id="rId4"/>
              </a:rPr>
              <a:t>http://www.deadline.com/2013/12/big-media-2013-year-in-review</a:t>
            </a:r>
            <a:r>
              <a:rPr lang="en-US" sz="1600" dirty="0" smtClean="0">
                <a:latin typeface="Lucida Console"/>
                <a:cs typeface="Lucida Console"/>
                <a:hlinkClick r:id="rId4"/>
              </a:rPr>
              <a:t>/</a:t>
            </a:r>
            <a:endParaRPr lang="en-US" sz="1600" dirty="0" smtClean="0">
              <a:latin typeface="Lucida Console"/>
              <a:cs typeface="Lucida Console"/>
            </a:endParaRPr>
          </a:p>
          <a:p>
            <a:endParaRPr lang="en-US" dirty="0"/>
          </a:p>
        </p:txBody>
      </p:sp>
    </p:spTree>
    <p:extLst>
      <p:ext uri="{BB962C8B-B14F-4D97-AF65-F5344CB8AC3E}">
        <p14:creationId xmlns:p14="http://schemas.microsoft.com/office/powerpoint/2010/main" val="989338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854272" y="1199949"/>
            <a:ext cx="7676148" cy="3648792"/>
          </a:xfrm>
        </p:spPr>
        <p:txBody>
          <a:bodyPr>
            <a:noAutofit/>
          </a:bodyPr>
          <a:lstStyle/>
          <a:p>
            <a:pPr marL="0" indent="0">
              <a:buNone/>
            </a:pPr>
            <a:endParaRPr lang="en-US" sz="6000" b="1" dirty="0" smtClean="0">
              <a:solidFill>
                <a:srgbClr val="FF0000"/>
              </a:solidFill>
              <a:latin typeface="+mn-lt"/>
            </a:endParaRPr>
          </a:p>
          <a:p>
            <a:pPr marL="0" indent="0">
              <a:buNone/>
            </a:pPr>
            <a:r>
              <a:rPr lang="en-US" sz="6000" b="1" dirty="0" smtClean="0">
                <a:solidFill>
                  <a:srgbClr val="FF0000"/>
                </a:solidFill>
                <a:latin typeface="+mn-lt"/>
              </a:rPr>
              <a:t>D. </a:t>
            </a:r>
            <a:r>
              <a:rPr lang="en-US" sz="6000" b="1" dirty="0" smtClean="0">
                <a:solidFill>
                  <a:srgbClr val="FFFF00"/>
                </a:solidFill>
                <a:latin typeface="+mn-lt"/>
              </a:rPr>
              <a:t>Challenging Traditional Media</a:t>
            </a:r>
            <a:endParaRPr lang="en-US" sz="6000" b="1" dirty="0">
              <a:solidFill>
                <a:srgbClr val="FFFF00"/>
              </a:solidFill>
              <a:latin typeface="+mn-lt"/>
            </a:endParaRPr>
          </a:p>
        </p:txBody>
      </p:sp>
    </p:spTree>
    <p:extLst>
      <p:ext uri="{BB962C8B-B14F-4D97-AF65-F5344CB8AC3E}">
        <p14:creationId xmlns:p14="http://schemas.microsoft.com/office/powerpoint/2010/main" val="3298786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52672"/>
            <a:ext cx="8686800" cy="1342593"/>
          </a:xfrm>
        </p:spPr>
        <p:txBody>
          <a:bodyPr>
            <a:noAutofit/>
          </a:bodyPr>
          <a:lstStyle/>
          <a:p>
            <a:r>
              <a:rPr lang="en-US" sz="4800" b="1" dirty="0" smtClean="0">
                <a:solidFill>
                  <a:srgbClr val="FFFF00"/>
                </a:solidFill>
                <a:latin typeface="+mn-lt"/>
              </a:rPr>
              <a:t>The Real Problem?</a:t>
            </a:r>
            <a:endParaRPr lang="en-US" sz="4800" b="1" dirty="0">
              <a:solidFill>
                <a:schemeClr val="bg1"/>
              </a:solidFill>
              <a:latin typeface="+mn-lt"/>
            </a:endParaRPr>
          </a:p>
        </p:txBody>
      </p:sp>
      <p:sp>
        <p:nvSpPr>
          <p:cNvPr id="3" name="Content Placeholder 2"/>
          <p:cNvSpPr>
            <a:spLocks noGrp="1"/>
          </p:cNvSpPr>
          <p:nvPr>
            <p:ph sz="quarter" idx="10"/>
          </p:nvPr>
        </p:nvSpPr>
        <p:spPr>
          <a:xfrm>
            <a:off x="264688" y="1805190"/>
            <a:ext cx="8686800" cy="5215404"/>
          </a:xfrm>
        </p:spPr>
        <p:txBody>
          <a:bodyPr>
            <a:normAutofit/>
          </a:bodyPr>
          <a:lstStyle/>
          <a:p>
            <a:pPr marL="0" indent="0">
              <a:buNone/>
            </a:pPr>
            <a:r>
              <a:rPr lang="en-US" sz="3600" b="1" dirty="0" smtClean="0">
                <a:solidFill>
                  <a:srgbClr val="FFFFFF"/>
                </a:solidFill>
                <a:latin typeface="+mn-lt"/>
                <a:cs typeface="Lucida Console"/>
              </a:rPr>
              <a:t>Could it be that for the first time ever, the national pop culture conversation, is happening outside of “traditional” media?</a:t>
            </a:r>
          </a:p>
          <a:p>
            <a:pPr marL="0" indent="0">
              <a:buNone/>
            </a:pPr>
            <a:endParaRPr lang="en-US" sz="1000" dirty="0" smtClean="0">
              <a:solidFill>
                <a:srgbClr val="FFFFFF"/>
              </a:solidFill>
              <a:latin typeface="Lucida Console"/>
              <a:cs typeface="Lucida Console"/>
            </a:endParaRPr>
          </a:p>
          <a:p>
            <a:pPr marL="0" indent="0">
              <a:buNone/>
            </a:pPr>
            <a:endParaRPr lang="en-US" sz="1000" dirty="0">
              <a:solidFill>
                <a:srgbClr val="FFFFFF"/>
              </a:solidFill>
              <a:latin typeface="Lucida Console"/>
              <a:cs typeface="Lucida Console"/>
            </a:endParaRPr>
          </a:p>
          <a:p>
            <a:pPr marL="0" indent="0">
              <a:buNone/>
            </a:pPr>
            <a:endParaRPr lang="en-US" sz="1000" dirty="0" smtClean="0">
              <a:solidFill>
                <a:srgbClr val="FFFFFF"/>
              </a:solidFill>
              <a:latin typeface="Lucida Console"/>
              <a:cs typeface="Lucida Console"/>
            </a:endParaRPr>
          </a:p>
          <a:p>
            <a:pPr marL="0" indent="0">
              <a:buNone/>
            </a:pPr>
            <a:r>
              <a:rPr lang="en-US" sz="2000" dirty="0" smtClean="0">
                <a:solidFill>
                  <a:srgbClr val="FFFFFF"/>
                </a:solidFill>
                <a:latin typeface="Lucida Console"/>
                <a:cs typeface="Lucida Console"/>
              </a:rPr>
              <a:t>Adapted from “The Opt-Out Economy” by Daniel Gross, The Daily Beast 12.16.2013</a:t>
            </a:r>
          </a:p>
          <a:p>
            <a:pPr marL="0" indent="0">
              <a:buNone/>
            </a:pPr>
            <a:r>
              <a:rPr lang="en-US" sz="2000" dirty="0">
                <a:solidFill>
                  <a:srgbClr val="FFFFFF"/>
                </a:solidFill>
                <a:latin typeface="Lucida Console"/>
                <a:cs typeface="Lucida Console"/>
                <a:hlinkClick r:id="rId2"/>
              </a:rPr>
              <a:t>http://www.thedailybeast.com/articles/2013/12/16/the-opt-out-</a:t>
            </a:r>
            <a:r>
              <a:rPr lang="en-US" sz="2000" dirty="0" smtClean="0">
                <a:solidFill>
                  <a:srgbClr val="FFFFFF"/>
                </a:solidFill>
                <a:latin typeface="Lucida Console"/>
                <a:cs typeface="Lucida Console"/>
                <a:hlinkClick r:id="rId2"/>
              </a:rPr>
              <a:t>economy.html</a:t>
            </a:r>
            <a:endParaRPr lang="en-US" sz="2000" dirty="0" smtClean="0">
              <a:solidFill>
                <a:srgbClr val="FFFFFF"/>
              </a:solidFill>
              <a:latin typeface="Lucida Console"/>
              <a:cs typeface="Lucida Console"/>
            </a:endParaRPr>
          </a:p>
        </p:txBody>
      </p:sp>
    </p:spTree>
    <p:extLst>
      <p:ext uri="{BB962C8B-B14F-4D97-AF65-F5344CB8AC3E}">
        <p14:creationId xmlns:p14="http://schemas.microsoft.com/office/powerpoint/2010/main" val="809742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11834" y="153500"/>
            <a:ext cx="8811846" cy="1016000"/>
          </a:xfrm>
        </p:spPr>
        <p:txBody>
          <a:bodyPr>
            <a:noAutofit/>
          </a:bodyPr>
          <a:lstStyle/>
          <a:p>
            <a:r>
              <a:rPr lang="en-US" sz="4400" b="1" dirty="0" smtClean="0">
                <a:solidFill>
                  <a:srgbClr val="FFFF00"/>
                </a:solidFill>
                <a:latin typeface="+mn-lt"/>
                <a:cs typeface="Times New Roman"/>
              </a:rPr>
              <a:t> </a:t>
            </a:r>
            <a:r>
              <a:rPr lang="en-US" sz="4400" b="1" dirty="0" smtClean="0">
                <a:solidFill>
                  <a:srgbClr val="FF6600"/>
                </a:solidFill>
                <a:latin typeface="+mn-lt"/>
                <a:cs typeface="Times New Roman"/>
              </a:rPr>
              <a:t>Connects to the </a:t>
            </a:r>
            <a:r>
              <a:rPr lang="en-US" sz="4400" b="1" i="1" dirty="0" smtClean="0">
                <a:solidFill>
                  <a:srgbClr val="FFFF00"/>
                </a:solidFill>
                <a:latin typeface="+mn-lt"/>
                <a:cs typeface="Times New Roman"/>
              </a:rPr>
              <a:t>Shaw Doctrine</a:t>
            </a:r>
            <a:endParaRPr lang="en-US" sz="4400" b="1" i="1" dirty="0">
              <a:solidFill>
                <a:srgbClr val="FFFF00"/>
              </a:solidFill>
              <a:latin typeface="+mn-lt"/>
              <a:cs typeface="Times New Roman"/>
            </a:endParaRPr>
          </a:p>
        </p:txBody>
      </p:sp>
      <p:sp>
        <p:nvSpPr>
          <p:cNvPr id="6" name="Content Placeholder 5"/>
          <p:cNvSpPr>
            <a:spLocks noGrp="1"/>
          </p:cNvSpPr>
          <p:nvPr>
            <p:ph sz="quarter" idx="10"/>
          </p:nvPr>
        </p:nvSpPr>
        <p:spPr>
          <a:xfrm>
            <a:off x="644769" y="1229660"/>
            <a:ext cx="8499231" cy="5026790"/>
          </a:xfrm>
        </p:spPr>
        <p:txBody>
          <a:bodyPr>
            <a:normAutofit lnSpcReduction="10000"/>
          </a:bodyPr>
          <a:lstStyle/>
          <a:p>
            <a:pPr marL="0" indent="0">
              <a:buNone/>
            </a:pPr>
            <a:r>
              <a:rPr lang="en-US" sz="1800" dirty="0" smtClean="0">
                <a:solidFill>
                  <a:schemeClr val="tx2">
                    <a:lumMod val="40000"/>
                    <a:lumOff val="60000"/>
                  </a:schemeClr>
                </a:solidFill>
                <a:latin typeface="Lucida Console"/>
                <a:cs typeface="Lucida Console"/>
              </a:rPr>
              <a:t>D.L </a:t>
            </a:r>
            <a:r>
              <a:rPr lang="en-US" sz="1800" dirty="0">
                <a:solidFill>
                  <a:schemeClr val="tx2">
                    <a:lumMod val="40000"/>
                    <a:lumOff val="60000"/>
                  </a:schemeClr>
                </a:solidFill>
                <a:latin typeface="Lucida Console"/>
                <a:cs typeface="Lucida Console"/>
              </a:rPr>
              <a:t>Shaw, “The Rise and Fall of American Mass Media: Roles of Technology and Leadership”, April 1991 “Roy W. Howard Lecture” Indiana University</a:t>
            </a:r>
            <a:r>
              <a:rPr lang="en-US" sz="1800" dirty="0" smtClean="0">
                <a:solidFill>
                  <a:schemeClr val="tx2">
                    <a:lumMod val="40000"/>
                    <a:lumOff val="60000"/>
                  </a:schemeClr>
                </a:solidFill>
                <a:latin typeface="Lucida Console"/>
                <a:cs typeface="Lucida Console"/>
              </a:rPr>
              <a:t>.</a:t>
            </a:r>
          </a:p>
          <a:p>
            <a:pPr marL="0" indent="0">
              <a:buNone/>
            </a:pPr>
            <a:endParaRPr lang="en-US" sz="2000" dirty="0" smtClean="0">
              <a:solidFill>
                <a:schemeClr val="bg1"/>
              </a:solidFill>
              <a:latin typeface="Lucida Console"/>
              <a:cs typeface="Lucida Console"/>
            </a:endParaRPr>
          </a:p>
          <a:p>
            <a:pPr marL="0" indent="0">
              <a:buNone/>
            </a:pPr>
            <a:r>
              <a:rPr lang="en-US" sz="2800" i="1" dirty="0" smtClean="0">
                <a:solidFill>
                  <a:srgbClr val="FFFF00"/>
                </a:solidFill>
                <a:latin typeface="Lucida Console"/>
                <a:cs typeface="Lucida Console"/>
              </a:rPr>
              <a:t>“</a:t>
            </a:r>
            <a:r>
              <a:rPr lang="en-US" sz="2800" i="1" dirty="0">
                <a:solidFill>
                  <a:srgbClr val="FFFF00"/>
                </a:solidFill>
                <a:latin typeface="Lucida Console"/>
                <a:cs typeface="Lucida Console"/>
              </a:rPr>
              <a:t>No medium, once it has lost it’s dominant position has ever returned to the top</a:t>
            </a:r>
            <a:r>
              <a:rPr lang="en-US" sz="2800" i="1" dirty="0" smtClean="0">
                <a:solidFill>
                  <a:srgbClr val="FFFF00"/>
                </a:solidFill>
                <a:latin typeface="Lucida Console"/>
                <a:cs typeface="Lucida Console"/>
              </a:rPr>
              <a:t>”</a:t>
            </a:r>
          </a:p>
          <a:p>
            <a:pPr marL="0" indent="0">
              <a:buNone/>
            </a:pPr>
            <a:endParaRPr lang="en-US" sz="2800" i="1" dirty="0" smtClean="0">
              <a:solidFill>
                <a:srgbClr val="FFFF00"/>
              </a:solidFill>
              <a:latin typeface="Lucida Console"/>
              <a:cs typeface="Lucida Console"/>
            </a:endParaRPr>
          </a:p>
          <a:p>
            <a:pPr marL="0" indent="0">
              <a:buNone/>
            </a:pPr>
            <a:r>
              <a:rPr lang="en-US" sz="2800" dirty="0">
                <a:solidFill>
                  <a:schemeClr val="bg1"/>
                </a:solidFill>
                <a:latin typeface="Lucida Console"/>
                <a:cs typeface="Lucida Console"/>
              </a:rPr>
              <a:t>“</a:t>
            </a:r>
            <a:r>
              <a:rPr lang="en-US" sz="2800" i="1" dirty="0">
                <a:solidFill>
                  <a:schemeClr val="bg1"/>
                </a:solidFill>
                <a:latin typeface="Lucida Console"/>
                <a:cs typeface="Lucida Console"/>
              </a:rPr>
              <a:t>Audience choice, made possible by modern technologies, has made the concept of “mass media” obsolete; and audiences are not necessarily loyal, exercising choices when available to obtain information and entertainment in the most efficient way possible</a:t>
            </a:r>
            <a:r>
              <a:rPr lang="en-US" sz="2800" dirty="0">
                <a:solidFill>
                  <a:schemeClr val="bg1"/>
                </a:solidFill>
                <a:latin typeface="Lucida Console"/>
                <a:cs typeface="Lucida Console"/>
              </a:rPr>
              <a:t>.”</a:t>
            </a:r>
          </a:p>
          <a:p>
            <a:endParaRPr lang="en-US" sz="2800" i="1"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910869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0784" y="48128"/>
            <a:ext cx="8229600" cy="1016000"/>
          </a:xfrm>
        </p:spPr>
        <p:txBody>
          <a:bodyPr>
            <a:noAutofit/>
          </a:bodyPr>
          <a:lstStyle/>
          <a:p>
            <a:r>
              <a:rPr lang="en-US" sz="6000" b="1" dirty="0" smtClean="0">
                <a:solidFill>
                  <a:srgbClr val="FF0000"/>
                </a:solidFill>
                <a:latin typeface="+mn-lt"/>
                <a:cs typeface="Times New Roman"/>
              </a:rPr>
              <a:t> </a:t>
            </a:r>
            <a:r>
              <a:rPr lang="en-US" sz="4800" b="1" dirty="0" smtClean="0">
                <a:solidFill>
                  <a:srgbClr val="FF0000"/>
                </a:solidFill>
                <a:latin typeface="+mn-lt"/>
                <a:cs typeface="Times New Roman"/>
              </a:rPr>
              <a:t>Shaw also observed:</a:t>
            </a:r>
            <a:endParaRPr lang="en-US" sz="4800" b="1" dirty="0">
              <a:solidFill>
                <a:srgbClr val="FF0000"/>
              </a:solidFill>
              <a:latin typeface="+mn-lt"/>
              <a:cs typeface="Times New Roman"/>
            </a:endParaRPr>
          </a:p>
        </p:txBody>
      </p:sp>
      <p:sp>
        <p:nvSpPr>
          <p:cNvPr id="3" name="Content Placeholder 2"/>
          <p:cNvSpPr>
            <a:spLocks noGrp="1"/>
          </p:cNvSpPr>
          <p:nvPr>
            <p:ph sz="quarter" idx="10"/>
          </p:nvPr>
        </p:nvSpPr>
        <p:spPr>
          <a:xfrm>
            <a:off x="409074" y="1179095"/>
            <a:ext cx="6088185" cy="4822006"/>
          </a:xfrm>
        </p:spPr>
        <p:txBody>
          <a:bodyPr>
            <a:noAutofit/>
          </a:bodyPr>
          <a:lstStyle/>
          <a:p>
            <a:pPr marL="0" indent="0">
              <a:buNone/>
            </a:pPr>
            <a:r>
              <a:rPr lang="en-US" sz="3200" i="1" dirty="0" smtClean="0">
                <a:solidFill>
                  <a:schemeClr val="bg1"/>
                </a:solidFill>
                <a:latin typeface="Lucida Console"/>
                <a:cs typeface="Lucida Console"/>
              </a:rPr>
              <a:t>“</a:t>
            </a:r>
            <a:r>
              <a:rPr lang="en-US" sz="3200" i="1" dirty="0">
                <a:solidFill>
                  <a:schemeClr val="bg1"/>
                </a:solidFill>
                <a:latin typeface="Lucida Console"/>
                <a:cs typeface="Lucida Console"/>
              </a:rPr>
              <a:t>Historically mass media seem to play the role of </a:t>
            </a:r>
            <a:r>
              <a:rPr lang="en-US" sz="3200" b="1" i="1" dirty="0">
                <a:solidFill>
                  <a:schemeClr val="bg1"/>
                </a:solidFill>
                <a:latin typeface="Lucida Console"/>
                <a:cs typeface="Lucida Console"/>
              </a:rPr>
              <a:t>Trojan Horse to social change</a:t>
            </a:r>
            <a:r>
              <a:rPr lang="en-US" sz="3200" i="1" dirty="0">
                <a:solidFill>
                  <a:schemeClr val="bg1"/>
                </a:solidFill>
                <a:latin typeface="Lucida Console"/>
                <a:cs typeface="Lucida Console"/>
              </a:rPr>
              <a:t>. That seems to be an effect of evolving communication technologies.</a:t>
            </a:r>
            <a:r>
              <a:rPr lang="en-US" sz="3200" i="1" dirty="0" smtClean="0">
                <a:solidFill>
                  <a:schemeClr val="bg1"/>
                </a:solidFill>
                <a:latin typeface="Lucida Console"/>
                <a:cs typeface="Lucida Console"/>
              </a:rPr>
              <a:t>”</a:t>
            </a:r>
          </a:p>
          <a:p>
            <a:pPr marL="0" indent="0">
              <a:buNone/>
            </a:pPr>
            <a:endParaRPr lang="en-US" sz="3200" dirty="0" smtClean="0">
              <a:solidFill>
                <a:srgbClr val="FFFF00"/>
              </a:solidFill>
              <a:latin typeface="Lucida Console"/>
              <a:cs typeface="Lucida Console"/>
            </a:endParaRPr>
          </a:p>
          <a:p>
            <a:pPr marL="0" indent="0">
              <a:buNone/>
            </a:pPr>
            <a:r>
              <a:rPr lang="en-US" sz="3200" dirty="0" smtClean="0">
                <a:solidFill>
                  <a:srgbClr val="FFFF00"/>
                </a:solidFill>
                <a:latin typeface="+mn-lt"/>
                <a:cs typeface="Lucida Console"/>
              </a:rPr>
              <a:t>Where social change goes, there shall law and policy inevitably follow.</a:t>
            </a:r>
            <a:endParaRPr lang="en-US" sz="3200" dirty="0">
              <a:solidFill>
                <a:srgbClr val="FFFF00"/>
              </a:solidFill>
              <a:latin typeface="+mn-lt"/>
              <a:cs typeface="Lucida Console"/>
            </a:endParaRPr>
          </a:p>
        </p:txBody>
      </p:sp>
      <p:pic>
        <p:nvPicPr>
          <p:cNvPr id="4" name="Content Placeholder 3" descr="books.png"/>
          <p:cNvPicPr>
            <a:picLocks noChangeAspect="1"/>
          </p:cNvPicPr>
          <p:nvPr/>
        </p:nvPicPr>
        <p:blipFill rotWithShape="1">
          <a:blip r:embed="rId2" cstate="email">
            <a:extLst>
              <a:ext uri="{28A0092B-C50C-407E-A947-70E740481C1C}">
                <a14:useLocalDpi xmlns:a14="http://schemas.microsoft.com/office/drawing/2010/main"/>
              </a:ext>
            </a:extLst>
          </a:blip>
          <a:srcRect l="-1316" r="35" b="484"/>
          <a:stretch/>
        </p:blipFill>
        <p:spPr>
          <a:xfrm>
            <a:off x="6749821" y="1728961"/>
            <a:ext cx="2158797" cy="3165230"/>
          </a:xfrm>
          <a:prstGeom prst="rect">
            <a:avLst/>
          </a:prstGeom>
        </p:spPr>
      </p:pic>
    </p:spTree>
    <p:extLst>
      <p:ext uri="{BB962C8B-B14F-4D97-AF65-F5344CB8AC3E}">
        <p14:creationId xmlns:p14="http://schemas.microsoft.com/office/powerpoint/2010/main" val="3429037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745968" y="2618185"/>
            <a:ext cx="8229600" cy="2086218"/>
          </a:xfrm>
        </p:spPr>
        <p:txBody>
          <a:bodyPr>
            <a:normAutofit/>
          </a:bodyPr>
          <a:lstStyle/>
          <a:p>
            <a:pPr marL="0" indent="0">
              <a:buNone/>
            </a:pPr>
            <a:r>
              <a:rPr lang="en-US" sz="6000" b="1" dirty="0" smtClean="0">
                <a:solidFill>
                  <a:srgbClr val="FF0000"/>
                </a:solidFill>
                <a:latin typeface="+mn-lt"/>
              </a:rPr>
              <a:t>E. </a:t>
            </a:r>
            <a:r>
              <a:rPr lang="en-US" sz="6000" b="1" dirty="0" smtClean="0">
                <a:solidFill>
                  <a:srgbClr val="FF0000"/>
                </a:solidFill>
                <a:latin typeface="+mn-lt"/>
              </a:rPr>
              <a:t> </a:t>
            </a:r>
            <a:r>
              <a:rPr lang="en-US" sz="6000" b="1" dirty="0" smtClean="0">
                <a:solidFill>
                  <a:srgbClr val="FFFF00"/>
                </a:solidFill>
                <a:latin typeface="+mn-lt"/>
              </a:rPr>
              <a:t>Selling </a:t>
            </a:r>
            <a:r>
              <a:rPr lang="en-US" sz="6000" b="1" dirty="0" smtClean="0">
                <a:solidFill>
                  <a:schemeClr val="accent1">
                    <a:lumMod val="60000"/>
                    <a:lumOff val="40000"/>
                  </a:schemeClr>
                </a:solidFill>
                <a:latin typeface="+mn-lt"/>
              </a:rPr>
              <a:t>Facebook</a:t>
            </a:r>
            <a:endParaRPr lang="en-US" sz="6000" b="1" dirty="0">
              <a:solidFill>
                <a:schemeClr val="accent1">
                  <a:lumMod val="60000"/>
                  <a:lumOff val="40000"/>
                </a:schemeClr>
              </a:solidFill>
              <a:latin typeface="+mn-lt"/>
            </a:endParaRPr>
          </a:p>
        </p:txBody>
      </p:sp>
    </p:spTree>
    <p:extLst>
      <p:ext uri="{BB962C8B-B14F-4D97-AF65-F5344CB8AC3E}">
        <p14:creationId xmlns:p14="http://schemas.microsoft.com/office/powerpoint/2010/main" val="914977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09088" y="2214278"/>
            <a:ext cx="9144000" cy="1010213"/>
          </a:xfrm>
        </p:spPr>
        <p:txBody>
          <a:bodyPr>
            <a:normAutofit/>
          </a:bodyPr>
          <a:lstStyle/>
          <a:p>
            <a:pPr marL="0" indent="0" algn="ctr">
              <a:buNone/>
            </a:pPr>
            <a:r>
              <a:rPr lang="en-US" sz="6000" b="1" dirty="0" smtClean="0">
                <a:solidFill>
                  <a:srgbClr val="FF0000"/>
                </a:solidFill>
                <a:latin typeface="+mn-lt"/>
              </a:rPr>
              <a:t>A. </a:t>
            </a:r>
            <a:r>
              <a:rPr lang="en-US" sz="6000" b="1" dirty="0" smtClean="0">
                <a:solidFill>
                  <a:srgbClr val="FFFF00"/>
                </a:solidFill>
                <a:latin typeface="+mn-lt"/>
              </a:rPr>
              <a:t>Introduction</a:t>
            </a:r>
            <a:endParaRPr lang="en-US" sz="6000" b="1" dirty="0">
              <a:solidFill>
                <a:srgbClr val="FFFF00"/>
              </a:solidFill>
              <a:latin typeface="+mn-lt"/>
            </a:endParaRPr>
          </a:p>
        </p:txBody>
      </p:sp>
    </p:spTree>
    <p:extLst>
      <p:ext uri="{BB962C8B-B14F-4D97-AF65-F5344CB8AC3E}">
        <p14:creationId xmlns:p14="http://schemas.microsoft.com/office/powerpoint/2010/main" val="3245380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0784" y="326593"/>
            <a:ext cx="8610004" cy="1016000"/>
          </a:xfrm>
        </p:spPr>
        <p:txBody>
          <a:bodyPr>
            <a:normAutofit/>
          </a:bodyPr>
          <a:lstStyle/>
          <a:p>
            <a:r>
              <a:rPr lang="en-US" b="1" dirty="0" smtClean="0">
                <a:solidFill>
                  <a:srgbClr val="FFFF00"/>
                </a:solidFill>
                <a:latin typeface="+mn-lt"/>
              </a:rPr>
              <a:t>Social Media as Direct Competitor</a:t>
            </a:r>
            <a:endParaRPr lang="en-US" b="1" dirty="0">
              <a:solidFill>
                <a:srgbClr val="FFFF00"/>
              </a:solidFill>
              <a:latin typeface="+mn-lt"/>
            </a:endParaRPr>
          </a:p>
        </p:txBody>
      </p:sp>
      <p:pic>
        <p:nvPicPr>
          <p:cNvPr id="3" name="Content Placeholder 2" descr="Screen Shot 2014-04-13 at 6.53.31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3349"/>
          <a:stretch/>
        </p:blipFill>
        <p:spPr>
          <a:xfrm>
            <a:off x="926448" y="1376493"/>
            <a:ext cx="7170807" cy="1481149"/>
          </a:xfrm>
        </p:spPr>
      </p:pic>
      <p:pic>
        <p:nvPicPr>
          <p:cNvPr id="4" name="Picture 3" descr="Screen Shot 2014-04-13 at 6.53.06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480" y="2994476"/>
            <a:ext cx="8778436" cy="1549645"/>
          </a:xfrm>
          <a:prstGeom prst="rect">
            <a:avLst/>
          </a:prstGeom>
        </p:spPr>
      </p:pic>
      <p:sp>
        <p:nvSpPr>
          <p:cNvPr id="6" name="Rectangle 5"/>
          <p:cNvSpPr/>
          <p:nvPr/>
        </p:nvSpPr>
        <p:spPr>
          <a:xfrm>
            <a:off x="457201" y="4704326"/>
            <a:ext cx="7724288" cy="1231106"/>
          </a:xfrm>
          <a:prstGeom prst="rect">
            <a:avLst/>
          </a:prstGeom>
        </p:spPr>
        <p:txBody>
          <a:bodyPr wrap="square">
            <a:spAutoFit/>
          </a:bodyPr>
          <a:lstStyle/>
          <a:p>
            <a:r>
              <a:rPr lang="en-US" sz="2400" dirty="0">
                <a:cs typeface="Lucida Console"/>
                <a:hlinkClick r:id="rId4"/>
              </a:rPr>
              <a:t>http://techcrunch.com/2013/12/13/facebook-vs-tv-and-youtube</a:t>
            </a:r>
            <a:r>
              <a:rPr lang="en-US" sz="2400" dirty="0" smtClean="0">
                <a:cs typeface="Lucida Console"/>
                <a:hlinkClick r:id="rId4"/>
              </a:rPr>
              <a:t>/</a:t>
            </a:r>
            <a:endParaRPr lang="en-US" sz="2400" dirty="0" smtClean="0">
              <a:cs typeface="Lucida Console"/>
            </a:endParaRPr>
          </a:p>
          <a:p>
            <a:endParaRPr lang="en-US" sz="2400" dirty="0"/>
          </a:p>
        </p:txBody>
      </p:sp>
    </p:spTree>
    <p:extLst>
      <p:ext uri="{BB962C8B-B14F-4D97-AF65-F5344CB8AC3E}">
        <p14:creationId xmlns:p14="http://schemas.microsoft.com/office/powerpoint/2010/main" val="1243703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b="1" dirty="0" smtClean="0">
                <a:solidFill>
                  <a:srgbClr val="FFFF00"/>
                </a:solidFill>
                <a:latin typeface="+mn-lt"/>
              </a:rPr>
              <a:t>Some sample slides</a:t>
            </a:r>
            <a:endParaRPr lang="en-US" b="1" dirty="0">
              <a:solidFill>
                <a:srgbClr val="FFFF00"/>
              </a:solidFill>
              <a:latin typeface="+mn-lt"/>
            </a:endParaRPr>
          </a:p>
        </p:txBody>
      </p:sp>
      <p:pic>
        <p:nvPicPr>
          <p:cNvPr id="4" name="Content Placeholder 3" descr="Screen Shot 2014-04-13 at 6.57.24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412" r="-150"/>
          <a:stretch/>
        </p:blipFill>
        <p:spPr>
          <a:xfrm>
            <a:off x="385008" y="1036027"/>
            <a:ext cx="8265696" cy="4720203"/>
          </a:xfrm>
        </p:spPr>
      </p:pic>
    </p:spTree>
    <p:extLst>
      <p:ext uri="{BB962C8B-B14F-4D97-AF65-F5344CB8AC3E}">
        <p14:creationId xmlns:p14="http://schemas.microsoft.com/office/powerpoint/2010/main" val="3560703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7.00.11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455" b="475"/>
          <a:stretch/>
        </p:blipFill>
        <p:spPr>
          <a:xfrm>
            <a:off x="469232" y="653603"/>
            <a:ext cx="8229600" cy="4669693"/>
          </a:xfrm>
        </p:spPr>
      </p:pic>
    </p:spTree>
    <p:extLst>
      <p:ext uri="{BB962C8B-B14F-4D97-AF65-F5344CB8AC3E}">
        <p14:creationId xmlns:p14="http://schemas.microsoft.com/office/powerpoint/2010/main" val="204150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7.01.22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16" r="-116"/>
          <a:stretch/>
        </p:blipFill>
        <p:spPr>
          <a:xfrm>
            <a:off x="385166" y="573884"/>
            <a:ext cx="8433986" cy="4779259"/>
          </a:xfrm>
        </p:spPr>
      </p:pic>
    </p:spTree>
    <p:extLst>
      <p:ext uri="{BB962C8B-B14F-4D97-AF65-F5344CB8AC3E}">
        <p14:creationId xmlns:p14="http://schemas.microsoft.com/office/powerpoint/2010/main" val="1635789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5173" y="423066"/>
            <a:ext cx="9059779" cy="1016000"/>
          </a:xfrm>
        </p:spPr>
        <p:txBody>
          <a:bodyPr>
            <a:noAutofit/>
          </a:bodyPr>
          <a:lstStyle/>
          <a:p>
            <a:r>
              <a:rPr lang="en-US" b="1" dirty="0" smtClean="0">
                <a:solidFill>
                  <a:srgbClr val="FFFF00"/>
                </a:solidFill>
                <a:latin typeface="+mn-lt"/>
              </a:rPr>
              <a:t>History of time spent on media</a:t>
            </a:r>
            <a:r>
              <a:rPr lang="en-US" b="1" dirty="0" smtClean="0">
                <a:solidFill>
                  <a:srgbClr val="FFFF00"/>
                </a:solidFill>
                <a:latin typeface="+mn-lt"/>
              </a:rPr>
              <a:t>…</a:t>
            </a:r>
            <a:br>
              <a:rPr lang="en-US" b="1" dirty="0" smtClean="0">
                <a:solidFill>
                  <a:srgbClr val="FFFF00"/>
                </a:solidFill>
                <a:latin typeface="+mn-lt"/>
              </a:rPr>
            </a:br>
            <a:r>
              <a:rPr lang="en-US" b="1" dirty="0" smtClean="0">
                <a:solidFill>
                  <a:srgbClr val="FFFF00"/>
                </a:solidFill>
                <a:latin typeface="+mn-lt"/>
              </a:rPr>
              <a:t>                </a:t>
            </a:r>
            <a:r>
              <a:rPr lang="en-US" b="1" dirty="0" smtClean="0">
                <a:solidFill>
                  <a:srgbClr val="FFFFFF"/>
                </a:solidFill>
                <a:latin typeface="+mn-lt"/>
              </a:rPr>
              <a:t>(</a:t>
            </a:r>
            <a:r>
              <a:rPr lang="en-US" b="1" dirty="0" smtClean="0">
                <a:solidFill>
                  <a:srgbClr val="FFFFFF"/>
                </a:solidFill>
                <a:latin typeface="+mn-lt"/>
              </a:rPr>
              <a:t>per</a:t>
            </a:r>
            <a:r>
              <a:rPr lang="en-US" b="1" dirty="0" smtClean="0">
                <a:solidFill>
                  <a:srgbClr val="FFFF00"/>
                </a:solidFill>
                <a:latin typeface="+mn-lt"/>
              </a:rPr>
              <a:t> </a:t>
            </a:r>
            <a:r>
              <a:rPr lang="en-US" b="1" dirty="0" smtClean="0">
                <a:solidFill>
                  <a:schemeClr val="accent1">
                    <a:lumMod val="75000"/>
                  </a:schemeClr>
                </a:solidFill>
                <a:latin typeface="+mn-lt"/>
              </a:rPr>
              <a:t>Facebook</a:t>
            </a:r>
            <a:r>
              <a:rPr lang="en-US" b="1" dirty="0" smtClean="0">
                <a:solidFill>
                  <a:schemeClr val="bg1"/>
                </a:solidFill>
                <a:latin typeface="+mn-lt"/>
              </a:rPr>
              <a:t>)</a:t>
            </a:r>
            <a:endParaRPr lang="en-US" b="1" dirty="0">
              <a:solidFill>
                <a:schemeClr val="bg1"/>
              </a:solidFill>
              <a:latin typeface="+mn-lt"/>
            </a:endParaRPr>
          </a:p>
        </p:txBody>
      </p:sp>
      <p:pic>
        <p:nvPicPr>
          <p:cNvPr id="4" name="Content Placeholder 3" descr="Screen Shot 2014-04-13 at 7.02.32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67" r="-1" b="-874"/>
          <a:stretch/>
        </p:blipFill>
        <p:spPr>
          <a:xfrm>
            <a:off x="890352" y="1623556"/>
            <a:ext cx="7615989" cy="4187695"/>
          </a:xfrm>
        </p:spPr>
      </p:pic>
    </p:spTree>
    <p:extLst>
      <p:ext uri="{BB962C8B-B14F-4D97-AF65-F5344CB8AC3E}">
        <p14:creationId xmlns:p14="http://schemas.microsoft.com/office/powerpoint/2010/main" val="1150562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7.02.57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a:stretch/>
        </p:blipFill>
        <p:spPr>
          <a:xfrm>
            <a:off x="481265" y="674533"/>
            <a:ext cx="8169445" cy="4582354"/>
          </a:xfrm>
        </p:spPr>
      </p:pic>
    </p:spTree>
    <p:extLst>
      <p:ext uri="{BB962C8B-B14F-4D97-AF65-F5344CB8AC3E}">
        <p14:creationId xmlns:p14="http://schemas.microsoft.com/office/powerpoint/2010/main" val="3900201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7.03.49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52" r="203"/>
          <a:stretch/>
        </p:blipFill>
        <p:spPr>
          <a:xfrm>
            <a:off x="348913" y="630486"/>
            <a:ext cx="8398043" cy="4746720"/>
          </a:xfrm>
        </p:spPr>
      </p:pic>
    </p:spTree>
    <p:extLst>
      <p:ext uri="{BB962C8B-B14F-4D97-AF65-F5344CB8AC3E}">
        <p14:creationId xmlns:p14="http://schemas.microsoft.com/office/powerpoint/2010/main" val="3901059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7.04.27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565" r="-565"/>
          <a:stretch/>
        </p:blipFill>
        <p:spPr>
          <a:xfrm>
            <a:off x="236086" y="696880"/>
            <a:ext cx="8643221" cy="4872837"/>
          </a:xfrm>
        </p:spPr>
      </p:pic>
    </p:spTree>
    <p:extLst>
      <p:ext uri="{BB962C8B-B14F-4D97-AF65-F5344CB8AC3E}">
        <p14:creationId xmlns:p14="http://schemas.microsoft.com/office/powerpoint/2010/main" val="2154442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7.04.40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93" r="-605"/>
          <a:stretch/>
        </p:blipFill>
        <p:spPr>
          <a:xfrm>
            <a:off x="276725" y="675663"/>
            <a:ext cx="8617893" cy="4833895"/>
          </a:xfrm>
        </p:spPr>
      </p:pic>
    </p:spTree>
    <p:extLst>
      <p:ext uri="{BB962C8B-B14F-4D97-AF65-F5344CB8AC3E}">
        <p14:creationId xmlns:p14="http://schemas.microsoft.com/office/powerpoint/2010/main" val="2536687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7.04.5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83" r="434"/>
          <a:stretch/>
        </p:blipFill>
        <p:spPr>
          <a:xfrm>
            <a:off x="421101" y="633367"/>
            <a:ext cx="8371686" cy="4707743"/>
          </a:xfrm>
        </p:spPr>
      </p:pic>
    </p:spTree>
    <p:extLst>
      <p:ext uri="{BB962C8B-B14F-4D97-AF65-F5344CB8AC3E}">
        <p14:creationId xmlns:p14="http://schemas.microsoft.com/office/powerpoint/2010/main" val="237427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232"/>
            <a:ext cx="8229600" cy="1016000"/>
          </a:xfrm>
        </p:spPr>
        <p:txBody>
          <a:bodyPr>
            <a:normAutofit/>
          </a:bodyPr>
          <a:lstStyle/>
          <a:p>
            <a:r>
              <a:rPr lang="en-US" sz="3600" b="1" dirty="0" smtClean="0">
                <a:solidFill>
                  <a:srgbClr val="FFFF00"/>
                </a:solidFill>
                <a:latin typeface="+mn-lt"/>
              </a:rPr>
              <a:t>Panel Description</a:t>
            </a:r>
            <a:endParaRPr lang="en-US" sz="3600" b="1" dirty="0">
              <a:solidFill>
                <a:srgbClr val="FFFF00"/>
              </a:solidFill>
              <a:latin typeface="+mn-lt"/>
            </a:endParaRPr>
          </a:p>
        </p:txBody>
      </p:sp>
      <p:sp>
        <p:nvSpPr>
          <p:cNvPr id="3" name="Content Placeholder 2"/>
          <p:cNvSpPr>
            <a:spLocks noGrp="1"/>
          </p:cNvSpPr>
          <p:nvPr>
            <p:ph sz="quarter" idx="10"/>
          </p:nvPr>
        </p:nvSpPr>
        <p:spPr>
          <a:xfrm>
            <a:off x="240624" y="1058296"/>
            <a:ext cx="8686800" cy="4464200"/>
          </a:xfrm>
        </p:spPr>
        <p:txBody>
          <a:bodyPr>
            <a:noAutofit/>
          </a:bodyPr>
          <a:lstStyle/>
          <a:p>
            <a:pPr marL="0" indent="0">
              <a:buNone/>
            </a:pPr>
            <a:r>
              <a:rPr lang="en-US" b="1" dirty="0" smtClean="0">
                <a:solidFill>
                  <a:schemeClr val="bg1"/>
                </a:solidFill>
                <a:latin typeface="+mn-lt"/>
                <a:cs typeface="Lucida Console"/>
              </a:rPr>
              <a:t>“Social </a:t>
            </a:r>
            <a:r>
              <a:rPr lang="en-US" b="1" dirty="0">
                <a:solidFill>
                  <a:schemeClr val="bg1"/>
                </a:solidFill>
                <a:latin typeface="+mn-lt"/>
                <a:cs typeface="Lucida Console"/>
              </a:rPr>
              <a:t>media is an agile, immediate source of news</a:t>
            </a:r>
            <a:r>
              <a:rPr lang="en-US" b="1" dirty="0" smtClean="0">
                <a:solidFill>
                  <a:schemeClr val="bg1"/>
                </a:solidFill>
                <a:latin typeface="+mn-lt"/>
                <a:cs typeface="Lucida Console"/>
              </a:rPr>
              <a:t>, information</a:t>
            </a:r>
            <a:r>
              <a:rPr lang="en-US" b="1" dirty="0">
                <a:solidFill>
                  <a:schemeClr val="bg1"/>
                </a:solidFill>
                <a:latin typeface="+mn-lt"/>
                <a:cs typeface="Lucida Console"/>
              </a:rPr>
              <a:t>, opinion and content. It has the </a:t>
            </a:r>
            <a:r>
              <a:rPr lang="en-US" b="1" dirty="0" smtClean="0">
                <a:solidFill>
                  <a:schemeClr val="bg1"/>
                </a:solidFill>
                <a:latin typeface="+mn-lt"/>
                <a:cs typeface="Lucida Console"/>
              </a:rPr>
              <a:t>ability to </a:t>
            </a:r>
            <a:r>
              <a:rPr lang="en-US" b="1" dirty="0">
                <a:solidFill>
                  <a:schemeClr val="bg1"/>
                </a:solidFill>
                <a:latin typeface="+mn-lt"/>
                <a:cs typeface="Lucida Console"/>
              </a:rPr>
              <a:t>break down areas of interest more finely than </a:t>
            </a:r>
            <a:r>
              <a:rPr lang="en-US" b="1" dirty="0" smtClean="0">
                <a:solidFill>
                  <a:schemeClr val="bg1"/>
                </a:solidFill>
                <a:latin typeface="+mn-lt"/>
                <a:cs typeface="Lucida Console"/>
              </a:rPr>
              <a:t>the narrowest </a:t>
            </a:r>
            <a:r>
              <a:rPr lang="en-US" b="1" dirty="0">
                <a:solidFill>
                  <a:schemeClr val="bg1"/>
                </a:solidFill>
                <a:latin typeface="+mn-lt"/>
                <a:cs typeface="Lucida Console"/>
              </a:rPr>
              <a:t>niche broadcast services. To what extent </a:t>
            </a:r>
            <a:r>
              <a:rPr lang="en-US" b="1" dirty="0" smtClean="0">
                <a:solidFill>
                  <a:schemeClr val="bg1"/>
                </a:solidFill>
                <a:latin typeface="+mn-lt"/>
                <a:cs typeface="Lucida Console"/>
              </a:rPr>
              <a:t>is social </a:t>
            </a:r>
            <a:r>
              <a:rPr lang="en-US" b="1" dirty="0">
                <a:solidFill>
                  <a:schemeClr val="bg1"/>
                </a:solidFill>
                <a:latin typeface="+mn-lt"/>
                <a:cs typeface="Lucida Console"/>
              </a:rPr>
              <a:t>media displacing TV and radio as the “mass </a:t>
            </a:r>
            <a:r>
              <a:rPr lang="en-US" b="1" dirty="0" smtClean="0">
                <a:solidFill>
                  <a:schemeClr val="bg1"/>
                </a:solidFill>
                <a:latin typeface="+mn-lt"/>
                <a:cs typeface="Lucida Console"/>
              </a:rPr>
              <a:t>media middleman</a:t>
            </a:r>
            <a:r>
              <a:rPr lang="en-US" b="1" dirty="0">
                <a:solidFill>
                  <a:schemeClr val="bg1"/>
                </a:solidFill>
                <a:latin typeface="+mn-lt"/>
                <a:cs typeface="Lucida Console"/>
              </a:rPr>
              <a:t>”? To what extent is social media </a:t>
            </a:r>
            <a:r>
              <a:rPr lang="en-US" b="1" dirty="0" smtClean="0">
                <a:solidFill>
                  <a:schemeClr val="bg1"/>
                </a:solidFill>
                <a:latin typeface="+mn-lt"/>
                <a:cs typeface="Lucida Console"/>
              </a:rPr>
              <a:t>enhancing “</a:t>
            </a:r>
            <a:r>
              <a:rPr lang="en-US" b="1" dirty="0">
                <a:solidFill>
                  <a:schemeClr val="bg1"/>
                </a:solidFill>
                <a:latin typeface="+mn-lt"/>
                <a:cs typeface="Lucida Console"/>
              </a:rPr>
              <a:t>traditional” broadcasting, or even integrating </a:t>
            </a:r>
            <a:r>
              <a:rPr lang="en-US" b="1" dirty="0" smtClean="0">
                <a:solidFill>
                  <a:schemeClr val="bg1"/>
                </a:solidFill>
                <a:latin typeface="+mn-lt"/>
                <a:cs typeface="Lucida Console"/>
              </a:rPr>
              <a:t>into it</a:t>
            </a:r>
            <a:r>
              <a:rPr lang="en-US" b="1" dirty="0">
                <a:solidFill>
                  <a:schemeClr val="bg1"/>
                </a:solidFill>
                <a:latin typeface="+mn-lt"/>
                <a:cs typeface="Lucida Console"/>
              </a:rPr>
              <a:t>? The </a:t>
            </a:r>
            <a:r>
              <a:rPr lang="en-US" b="1" dirty="0" smtClean="0">
                <a:solidFill>
                  <a:schemeClr val="bg1"/>
                </a:solidFill>
                <a:latin typeface="+mn-lt"/>
                <a:cs typeface="Lucida Console"/>
              </a:rPr>
              <a:t>CRTC </a:t>
            </a:r>
            <a:r>
              <a:rPr lang="en-US" b="1" dirty="0">
                <a:solidFill>
                  <a:schemeClr val="bg1"/>
                </a:solidFill>
                <a:latin typeface="+mn-lt"/>
                <a:cs typeface="Lucida Console"/>
              </a:rPr>
              <a:t>has suggested that social media can </a:t>
            </a:r>
            <a:r>
              <a:rPr lang="en-US" b="1" dirty="0" smtClean="0">
                <a:solidFill>
                  <a:schemeClr val="bg1"/>
                </a:solidFill>
                <a:latin typeface="+mn-lt"/>
                <a:cs typeface="Lucida Console"/>
              </a:rPr>
              <a:t>be leveraged </a:t>
            </a:r>
            <a:r>
              <a:rPr lang="en-US" b="1" dirty="0">
                <a:solidFill>
                  <a:schemeClr val="bg1"/>
                </a:solidFill>
                <a:latin typeface="+mn-lt"/>
                <a:cs typeface="Lucida Console"/>
              </a:rPr>
              <a:t>to help support its policy objectives. </a:t>
            </a:r>
            <a:r>
              <a:rPr lang="en-US" b="1" dirty="0" smtClean="0">
                <a:solidFill>
                  <a:schemeClr val="bg1"/>
                </a:solidFill>
                <a:latin typeface="+mn-lt"/>
                <a:cs typeface="Lucida Console"/>
              </a:rPr>
              <a:t>Is regulation </a:t>
            </a:r>
            <a:r>
              <a:rPr lang="en-US" b="1" dirty="0">
                <a:solidFill>
                  <a:schemeClr val="bg1"/>
                </a:solidFill>
                <a:latin typeface="+mn-lt"/>
                <a:cs typeface="Lucida Console"/>
              </a:rPr>
              <a:t>far behind? This panel will look at how </a:t>
            </a:r>
            <a:r>
              <a:rPr lang="en-US" b="1" dirty="0" smtClean="0">
                <a:solidFill>
                  <a:schemeClr val="bg1"/>
                </a:solidFill>
                <a:latin typeface="+mn-lt"/>
                <a:cs typeface="Lucida Console"/>
              </a:rPr>
              <a:t>social media </a:t>
            </a:r>
            <a:r>
              <a:rPr lang="en-US" b="1" dirty="0">
                <a:solidFill>
                  <a:schemeClr val="bg1"/>
                </a:solidFill>
                <a:latin typeface="+mn-lt"/>
                <a:cs typeface="Lucida Console"/>
              </a:rPr>
              <a:t>is changing the conversation, for broadcasters</a:t>
            </a:r>
            <a:r>
              <a:rPr lang="en-US" b="1" dirty="0" smtClean="0">
                <a:solidFill>
                  <a:schemeClr val="bg1"/>
                </a:solidFill>
                <a:latin typeface="+mn-lt"/>
                <a:cs typeface="Lucida Console"/>
              </a:rPr>
              <a:t>, their </a:t>
            </a:r>
            <a:r>
              <a:rPr lang="en-US" b="1" dirty="0">
                <a:solidFill>
                  <a:schemeClr val="bg1"/>
                </a:solidFill>
                <a:latin typeface="+mn-lt"/>
                <a:cs typeface="Lucida Console"/>
              </a:rPr>
              <a:t>audiences, and the </a:t>
            </a:r>
            <a:r>
              <a:rPr lang="en-US" b="1" dirty="0" smtClean="0">
                <a:solidFill>
                  <a:schemeClr val="bg1"/>
                </a:solidFill>
                <a:latin typeface="+mn-lt"/>
                <a:cs typeface="Lucida Console"/>
              </a:rPr>
              <a:t>Commission.”</a:t>
            </a:r>
            <a:endParaRPr lang="en-US" b="1" dirty="0">
              <a:solidFill>
                <a:schemeClr val="bg1"/>
              </a:solidFill>
              <a:latin typeface="+mn-lt"/>
              <a:cs typeface="Lucida Console"/>
            </a:endParaRPr>
          </a:p>
        </p:txBody>
      </p:sp>
      <p:sp>
        <p:nvSpPr>
          <p:cNvPr id="4" name="Title 1"/>
          <p:cNvSpPr txBox="1">
            <a:spLocks/>
          </p:cNvSpPr>
          <p:nvPr/>
        </p:nvSpPr>
        <p:spPr>
          <a:xfrm>
            <a:off x="457200" y="9116"/>
            <a:ext cx="8229600" cy="1016000"/>
          </a:xfrm>
          <a:prstGeom prst="rect">
            <a:avLst/>
          </a:prstGeom>
        </p:spPr>
        <p:txBody>
          <a:bodyPr vert="horz" lIns="76200" tIns="76200" rIns="76200" bIns="76200" rtlCol="0" anchor="ctr">
            <a:normAutofit/>
          </a:bodyPr>
          <a:lstStyle>
            <a:lvl1pPr algn="l" defTabSz="457200" rtl="0" eaLnBrk="1" latinLnBrk="0" hangingPunct="1">
              <a:spcBef>
                <a:spcPct val="0"/>
              </a:spcBef>
              <a:buNone/>
              <a:defRPr sz="4000" kern="1200" cap="none">
                <a:solidFill>
                  <a:srgbClr val="5E6062"/>
                </a:solidFill>
                <a:latin typeface="Klavika"/>
                <a:ea typeface="+mj-ea"/>
                <a:cs typeface="+mj-cs"/>
              </a:defRPr>
            </a:lvl1pPr>
          </a:lstStyle>
          <a:p>
            <a:endParaRPr lang="en-US" dirty="0"/>
          </a:p>
        </p:txBody>
      </p:sp>
    </p:spTree>
    <p:extLst>
      <p:ext uri="{BB962C8B-B14F-4D97-AF65-F5344CB8AC3E}">
        <p14:creationId xmlns:p14="http://schemas.microsoft.com/office/powerpoint/2010/main" val="2328758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 name="Content Placeholder 5" descr="Screen Shot 2014-04-13 at 7.05.41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25" r="-25"/>
          <a:stretch/>
        </p:blipFill>
        <p:spPr>
          <a:xfrm>
            <a:off x="372971" y="613490"/>
            <a:ext cx="8405652" cy="4667460"/>
          </a:xfrm>
        </p:spPr>
      </p:pic>
    </p:spTree>
    <p:extLst>
      <p:ext uri="{BB962C8B-B14F-4D97-AF65-F5344CB8AC3E}">
        <p14:creationId xmlns:p14="http://schemas.microsoft.com/office/powerpoint/2010/main" val="2964245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7.05.53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0" r="-10"/>
          <a:stretch/>
        </p:blipFill>
        <p:spPr>
          <a:xfrm>
            <a:off x="427048" y="641025"/>
            <a:ext cx="8247723" cy="4579766"/>
          </a:xfrm>
        </p:spPr>
      </p:pic>
    </p:spTree>
    <p:extLst>
      <p:ext uri="{BB962C8B-B14F-4D97-AF65-F5344CB8AC3E}">
        <p14:creationId xmlns:p14="http://schemas.microsoft.com/office/powerpoint/2010/main" val="959273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7.06.43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242" r="-242" b="2771"/>
          <a:stretch/>
        </p:blipFill>
        <p:spPr>
          <a:xfrm>
            <a:off x="433135" y="741971"/>
            <a:ext cx="8337886" cy="4629453"/>
          </a:xfrm>
        </p:spPr>
      </p:pic>
    </p:spTree>
    <p:extLst>
      <p:ext uri="{BB962C8B-B14F-4D97-AF65-F5344CB8AC3E}">
        <p14:creationId xmlns:p14="http://schemas.microsoft.com/office/powerpoint/2010/main" val="120840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6416" y="2374954"/>
            <a:ext cx="9144000" cy="1222541"/>
          </a:xfrm>
        </p:spPr>
        <p:txBody>
          <a:bodyPr>
            <a:noAutofit/>
          </a:bodyPr>
          <a:lstStyle/>
          <a:p>
            <a:pPr marL="0" indent="0">
              <a:buNone/>
            </a:pPr>
            <a:r>
              <a:rPr lang="en-US" sz="4000" b="1" dirty="0" smtClean="0">
                <a:solidFill>
                  <a:srgbClr val="FF0000"/>
                </a:solidFill>
                <a:latin typeface="+mn-lt"/>
              </a:rPr>
              <a:t>F</a:t>
            </a:r>
            <a:r>
              <a:rPr lang="en-US" sz="4000" b="1" dirty="0" smtClean="0">
                <a:solidFill>
                  <a:srgbClr val="FF0000"/>
                </a:solidFill>
                <a:latin typeface="+mn-lt"/>
              </a:rPr>
              <a:t>.  </a:t>
            </a:r>
            <a:r>
              <a:rPr lang="en-US" sz="4000" b="1" dirty="0" smtClean="0">
                <a:solidFill>
                  <a:srgbClr val="FFFF00"/>
                </a:solidFill>
                <a:latin typeface="+mn-lt"/>
              </a:rPr>
              <a:t>A Brief Word </a:t>
            </a:r>
            <a:r>
              <a:rPr lang="en-US" sz="4000" b="1" dirty="0" smtClean="0">
                <a:solidFill>
                  <a:srgbClr val="FFFF00"/>
                </a:solidFill>
                <a:latin typeface="+mn-lt"/>
              </a:rPr>
              <a:t>About Measurement   &amp; </a:t>
            </a:r>
            <a:r>
              <a:rPr lang="en-US" sz="4000" b="1" dirty="0" smtClean="0">
                <a:solidFill>
                  <a:srgbClr val="FFFF00"/>
                </a:solidFill>
                <a:latin typeface="+mn-lt"/>
              </a:rPr>
              <a:t>Revenue Streams</a:t>
            </a:r>
            <a:endParaRPr lang="en-US" sz="4000" b="1" dirty="0">
              <a:solidFill>
                <a:srgbClr val="FFFF00"/>
              </a:solidFill>
              <a:latin typeface="+mn-lt"/>
            </a:endParaRPr>
          </a:p>
        </p:txBody>
      </p:sp>
    </p:spTree>
    <p:extLst>
      <p:ext uri="{BB962C8B-B14F-4D97-AF65-F5344CB8AC3E}">
        <p14:creationId xmlns:p14="http://schemas.microsoft.com/office/powerpoint/2010/main" val="9149797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840154"/>
          </a:xfrm>
        </p:spPr>
        <p:txBody>
          <a:bodyPr>
            <a:normAutofit/>
          </a:bodyPr>
          <a:lstStyle/>
          <a:p>
            <a:r>
              <a:rPr lang="en-US" sz="3200" b="1" dirty="0" smtClean="0">
                <a:solidFill>
                  <a:srgbClr val="FFFF00"/>
                </a:solidFill>
                <a:latin typeface="+mn-lt"/>
              </a:rPr>
              <a:t>Social media measurement conundrums</a:t>
            </a:r>
            <a:endParaRPr lang="en-US" sz="3200" b="1" dirty="0">
              <a:solidFill>
                <a:srgbClr val="FFFF00"/>
              </a:solidFill>
              <a:latin typeface="+mn-lt"/>
            </a:endParaRPr>
          </a:p>
        </p:txBody>
      </p:sp>
      <p:pic>
        <p:nvPicPr>
          <p:cNvPr id="4" name="Content Placeholder 3" descr="Screen Shot 2014-04-13 at 8.09.44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57" r="157"/>
          <a:stretch/>
        </p:blipFill>
        <p:spPr>
          <a:xfrm>
            <a:off x="794083" y="837275"/>
            <a:ext cx="7676558" cy="4580640"/>
          </a:xfrm>
        </p:spPr>
      </p:pic>
      <p:sp>
        <p:nvSpPr>
          <p:cNvPr id="5" name="Rectangle 4"/>
          <p:cNvSpPr/>
          <p:nvPr/>
        </p:nvSpPr>
        <p:spPr>
          <a:xfrm>
            <a:off x="457201" y="5572316"/>
            <a:ext cx="8686800" cy="538609"/>
          </a:xfrm>
          <a:prstGeom prst="rect">
            <a:avLst/>
          </a:prstGeom>
        </p:spPr>
        <p:txBody>
          <a:bodyPr wrap="square">
            <a:spAutoFit/>
          </a:bodyPr>
          <a:lstStyle/>
          <a:p>
            <a:r>
              <a:rPr lang="en-US" sz="1100" dirty="0">
                <a:latin typeface="Lucida Console"/>
                <a:cs typeface="Lucida Console"/>
                <a:hlinkClick r:id="rId3"/>
              </a:rPr>
              <a:t>http://contently.com/strategist/2014/04/04/10-charts-that-are-changing-the-way-we-measure-content</a:t>
            </a:r>
            <a:r>
              <a:rPr lang="en-US" sz="1100" dirty="0" smtClean="0">
                <a:latin typeface="Lucida Console"/>
                <a:cs typeface="Lucida Console"/>
                <a:hlinkClick r:id="rId3"/>
              </a:rPr>
              <a:t>/</a:t>
            </a:r>
            <a:endParaRPr lang="en-US" sz="1100" dirty="0" smtClean="0">
              <a:latin typeface="Lucida Console"/>
              <a:cs typeface="Lucida Console"/>
            </a:endParaRPr>
          </a:p>
          <a:p>
            <a:endParaRPr lang="en-US" dirty="0"/>
          </a:p>
        </p:txBody>
      </p:sp>
    </p:spTree>
    <p:extLst>
      <p:ext uri="{BB962C8B-B14F-4D97-AF65-F5344CB8AC3E}">
        <p14:creationId xmlns:p14="http://schemas.microsoft.com/office/powerpoint/2010/main" val="757063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9072" y="302529"/>
            <a:ext cx="8229600" cy="1016000"/>
          </a:xfrm>
        </p:spPr>
        <p:txBody>
          <a:bodyPr>
            <a:normAutofit/>
          </a:bodyPr>
          <a:lstStyle/>
          <a:p>
            <a:r>
              <a:rPr lang="en-US" b="1" dirty="0" smtClean="0">
                <a:solidFill>
                  <a:srgbClr val="FFFF00"/>
                </a:solidFill>
                <a:latin typeface="+mn-lt"/>
              </a:rPr>
              <a:t>The</a:t>
            </a:r>
            <a:r>
              <a:rPr lang="en-US" b="1" dirty="0" smtClean="0">
                <a:latin typeface="+mn-lt"/>
              </a:rPr>
              <a:t> </a:t>
            </a:r>
            <a:r>
              <a:rPr lang="en-US" b="1" i="1" dirty="0" smtClean="0">
                <a:solidFill>
                  <a:srgbClr val="008000"/>
                </a:solidFill>
                <a:latin typeface="+mn-lt"/>
              </a:rPr>
              <a:t>Growing</a:t>
            </a:r>
            <a:r>
              <a:rPr lang="en-US" b="1" dirty="0" smtClean="0">
                <a:latin typeface="+mn-lt"/>
              </a:rPr>
              <a:t> </a:t>
            </a:r>
            <a:r>
              <a:rPr lang="en-US" b="1" dirty="0" smtClean="0">
                <a:solidFill>
                  <a:srgbClr val="FFFF00"/>
                </a:solidFill>
                <a:latin typeface="+mn-lt"/>
              </a:rPr>
              <a:t>Revenue Stream</a:t>
            </a:r>
            <a:endParaRPr lang="en-US" b="1" dirty="0">
              <a:solidFill>
                <a:srgbClr val="FFFF00"/>
              </a:solidFill>
              <a:latin typeface="+mn-lt"/>
            </a:endParaRPr>
          </a:p>
        </p:txBody>
      </p:sp>
      <p:pic>
        <p:nvPicPr>
          <p:cNvPr id="5" name="Picture 4" descr="Screen Shot 2014-04-13 at 8.15.44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384" y="2821833"/>
            <a:ext cx="8771021" cy="1925773"/>
          </a:xfrm>
          <a:prstGeom prst="rect">
            <a:avLst/>
          </a:prstGeom>
        </p:spPr>
      </p:pic>
      <p:sp>
        <p:nvSpPr>
          <p:cNvPr id="6" name="TextBox 5"/>
          <p:cNvSpPr txBox="1"/>
          <p:nvPr/>
        </p:nvSpPr>
        <p:spPr>
          <a:xfrm>
            <a:off x="457200" y="4805411"/>
            <a:ext cx="8686800" cy="984885"/>
          </a:xfrm>
          <a:prstGeom prst="rect">
            <a:avLst/>
          </a:prstGeom>
          <a:noFill/>
        </p:spPr>
        <p:txBody>
          <a:bodyPr wrap="square" rtlCol="0">
            <a:spAutoFit/>
          </a:bodyPr>
          <a:lstStyle/>
          <a:p>
            <a:r>
              <a:rPr lang="en-US" sz="2000" dirty="0">
                <a:cs typeface="Lucida Console"/>
                <a:hlinkClick r:id="rId3"/>
              </a:rPr>
              <a:t>http://techcrunch.com/2013/03/28/in-app-purchase-revenue-hits-record-high-accounts-for-76-of-u-s-iphone-app-revenue-90-in-asian-markets</a:t>
            </a:r>
            <a:r>
              <a:rPr lang="en-US" sz="2000" dirty="0" smtClean="0">
                <a:cs typeface="Lucida Console"/>
                <a:hlinkClick r:id="rId3"/>
              </a:rPr>
              <a:t>/</a:t>
            </a:r>
            <a:endParaRPr lang="en-US" sz="2000" dirty="0" smtClean="0">
              <a:cs typeface="Lucida Console"/>
            </a:endParaRPr>
          </a:p>
          <a:p>
            <a:endParaRPr lang="en-US" dirty="0"/>
          </a:p>
        </p:txBody>
      </p:sp>
      <p:pic>
        <p:nvPicPr>
          <p:cNvPr id="10" name="Content Placeholder 9" descr="Screen Shot 2014-04-13 at 8.20.55 PM.png"/>
          <p:cNvPicPr>
            <a:picLocks noGrp="1" noChangeAspect="1"/>
          </p:cNvPicPr>
          <p:nvPr>
            <p:ph sz="quarter" idx="10"/>
          </p:nvPr>
        </p:nvPicPr>
        <p:blipFill rotWithShape="1">
          <a:blip r:embed="rId4" cstate="email">
            <a:extLst>
              <a:ext uri="{28A0092B-C50C-407E-A947-70E740481C1C}">
                <a14:useLocalDpi xmlns:a14="http://schemas.microsoft.com/office/drawing/2010/main"/>
              </a:ext>
            </a:extLst>
          </a:blip>
          <a:srcRect t="-694" b="865"/>
          <a:stretch/>
        </p:blipFill>
        <p:spPr>
          <a:xfrm>
            <a:off x="2201780" y="1357663"/>
            <a:ext cx="4126831" cy="1342298"/>
          </a:xfrm>
        </p:spPr>
      </p:pic>
    </p:spTree>
    <p:extLst>
      <p:ext uri="{BB962C8B-B14F-4D97-AF65-F5344CB8AC3E}">
        <p14:creationId xmlns:p14="http://schemas.microsoft.com/office/powerpoint/2010/main" val="2912133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smtClean="0">
                <a:solidFill>
                  <a:srgbClr val="FFFF00"/>
                </a:solidFill>
                <a:latin typeface="+mn-lt"/>
              </a:rPr>
              <a:t>But…</a:t>
            </a:r>
            <a:endParaRPr lang="en-US" sz="4800" b="1" dirty="0">
              <a:solidFill>
                <a:srgbClr val="FFFF00"/>
              </a:solidFill>
              <a:latin typeface="+mn-lt"/>
            </a:endParaRPr>
          </a:p>
        </p:txBody>
      </p:sp>
      <p:pic>
        <p:nvPicPr>
          <p:cNvPr id="4" name="Content Placeholder 3" descr="Screen Shot 2014-04-13 at 8.28.49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1910"/>
          <a:stretch/>
        </p:blipFill>
        <p:spPr>
          <a:xfrm>
            <a:off x="733918" y="1924634"/>
            <a:ext cx="7736305" cy="771427"/>
          </a:xfrm>
        </p:spPr>
      </p:pic>
      <p:pic>
        <p:nvPicPr>
          <p:cNvPr id="5" name="Picture 4" descr="Screen Shot 2014-04-13 at 8.26.29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8768" y="2819436"/>
            <a:ext cx="8554447" cy="1336123"/>
          </a:xfrm>
          <a:prstGeom prst="rect">
            <a:avLst/>
          </a:prstGeom>
        </p:spPr>
      </p:pic>
      <p:sp>
        <p:nvSpPr>
          <p:cNvPr id="6" name="Rectangle 5"/>
          <p:cNvSpPr/>
          <p:nvPr/>
        </p:nvSpPr>
        <p:spPr>
          <a:xfrm>
            <a:off x="457200" y="4453990"/>
            <a:ext cx="7948246" cy="1077218"/>
          </a:xfrm>
          <a:prstGeom prst="rect">
            <a:avLst/>
          </a:prstGeom>
        </p:spPr>
        <p:txBody>
          <a:bodyPr wrap="square">
            <a:spAutoFit/>
          </a:bodyPr>
          <a:lstStyle/>
          <a:p>
            <a:r>
              <a:rPr lang="en-US" sz="2000" dirty="0">
                <a:cs typeface="Lucida Console"/>
                <a:hlinkClick r:id="rId4"/>
              </a:rPr>
              <a:t>http://www.polygon.com/2014/4/9/5597896/study-mobile-app-</a:t>
            </a:r>
            <a:r>
              <a:rPr lang="en-US" sz="2000" dirty="0" smtClean="0">
                <a:cs typeface="Lucida Console"/>
                <a:hlinkClick r:id="rId4"/>
              </a:rPr>
              <a:t>revenue</a:t>
            </a:r>
            <a:endParaRPr lang="en-US" sz="2000" dirty="0" smtClean="0">
              <a:cs typeface="Lucida Console"/>
            </a:endParaRPr>
          </a:p>
          <a:p>
            <a:endParaRPr lang="en-US" sz="2400" dirty="0">
              <a:latin typeface="Lucida Console"/>
              <a:cs typeface="Lucida Console"/>
            </a:endParaRPr>
          </a:p>
        </p:txBody>
      </p:sp>
    </p:spTree>
    <p:extLst>
      <p:ext uri="{BB962C8B-B14F-4D97-AF65-F5344CB8AC3E}">
        <p14:creationId xmlns:p14="http://schemas.microsoft.com/office/powerpoint/2010/main" val="3123655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413989" y="1916560"/>
            <a:ext cx="9793705" cy="2711509"/>
          </a:xfrm>
        </p:spPr>
        <p:txBody>
          <a:bodyPr>
            <a:normAutofit/>
          </a:bodyPr>
          <a:lstStyle/>
          <a:p>
            <a:pPr marL="1143000" indent="-1143000">
              <a:buAutoNum type="alphaUcPeriod" startAt="7"/>
            </a:pPr>
            <a:r>
              <a:rPr lang="en-US" sz="4800" b="1" dirty="0" smtClean="0">
                <a:solidFill>
                  <a:srgbClr val="FF0000"/>
                </a:solidFill>
                <a:latin typeface="+mn-lt"/>
              </a:rPr>
              <a:t>Netflix</a:t>
            </a:r>
            <a:r>
              <a:rPr lang="en-US" sz="4800" b="1" dirty="0">
                <a:solidFill>
                  <a:srgbClr val="FF0000"/>
                </a:solidFill>
                <a:latin typeface="+mn-lt"/>
              </a:rPr>
              <a:t>, </a:t>
            </a:r>
            <a:r>
              <a:rPr lang="en-US" sz="4800" b="1" dirty="0" smtClean="0">
                <a:solidFill>
                  <a:srgbClr val="FF6600"/>
                </a:solidFill>
                <a:latin typeface="+mn-lt"/>
              </a:rPr>
              <a:t>Big Data</a:t>
            </a:r>
            <a:r>
              <a:rPr lang="en-US" sz="4800" b="1" dirty="0" smtClean="0">
                <a:solidFill>
                  <a:srgbClr val="FFFF00"/>
                </a:solidFill>
                <a:latin typeface="+mn-lt"/>
              </a:rPr>
              <a:t> </a:t>
            </a:r>
          </a:p>
          <a:p>
            <a:pPr marL="0" indent="0">
              <a:buNone/>
            </a:pPr>
            <a:r>
              <a:rPr lang="en-US" sz="4800" b="1" dirty="0" smtClean="0">
                <a:solidFill>
                  <a:schemeClr val="bg1"/>
                </a:solidFill>
                <a:latin typeface="+mn-lt"/>
              </a:rPr>
              <a:t>                 &amp;</a:t>
            </a:r>
            <a:endParaRPr lang="en-US" sz="4800" b="1" dirty="0">
              <a:solidFill>
                <a:srgbClr val="FFFF00"/>
              </a:solidFill>
              <a:latin typeface="+mn-lt"/>
            </a:endParaRPr>
          </a:p>
          <a:p>
            <a:pPr marL="0" indent="0">
              <a:buNone/>
            </a:pPr>
            <a:r>
              <a:rPr lang="en-US" sz="4800" b="1" dirty="0" smtClean="0">
                <a:solidFill>
                  <a:srgbClr val="FFFF00"/>
                </a:solidFill>
                <a:latin typeface="+mn-lt"/>
              </a:rPr>
              <a:t>       Net Neutrality  </a:t>
            </a:r>
            <a:endParaRPr lang="en-US" sz="4800" b="1" dirty="0" smtClean="0">
              <a:solidFill>
                <a:srgbClr val="FFFF00"/>
              </a:solidFill>
              <a:latin typeface="+mn-lt"/>
            </a:endParaRPr>
          </a:p>
        </p:txBody>
      </p:sp>
    </p:spTree>
    <p:extLst>
      <p:ext uri="{BB962C8B-B14F-4D97-AF65-F5344CB8AC3E}">
        <p14:creationId xmlns:p14="http://schemas.microsoft.com/office/powerpoint/2010/main" val="39389364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8.55.26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347"/>
          <a:stretch/>
        </p:blipFill>
        <p:spPr>
          <a:xfrm>
            <a:off x="457200" y="267759"/>
            <a:ext cx="8229600" cy="508001"/>
          </a:xfrm>
        </p:spPr>
      </p:pic>
      <p:pic>
        <p:nvPicPr>
          <p:cNvPr id="5" name="Picture 4" descr="Screen Shot 2014-04-13 at 8.55.4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872016"/>
            <a:ext cx="8229600" cy="1854558"/>
          </a:xfrm>
          <a:prstGeom prst="rect">
            <a:avLst/>
          </a:prstGeom>
        </p:spPr>
      </p:pic>
      <p:pic>
        <p:nvPicPr>
          <p:cNvPr id="6" name="Picture 5" descr="Screen Shot 2014-04-13 at 8.53.41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81520" y="3481824"/>
            <a:ext cx="4521200" cy="647700"/>
          </a:xfrm>
          <a:prstGeom prst="rect">
            <a:avLst/>
          </a:prstGeom>
        </p:spPr>
      </p:pic>
      <p:pic>
        <p:nvPicPr>
          <p:cNvPr id="7" name="Picture 6" descr="Screen Shot 2014-04-13 at 8.54.17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8288" y="4201716"/>
            <a:ext cx="8915400" cy="1144255"/>
          </a:xfrm>
          <a:prstGeom prst="rect">
            <a:avLst/>
          </a:prstGeom>
        </p:spPr>
      </p:pic>
      <p:sp>
        <p:nvSpPr>
          <p:cNvPr id="8" name="Rectangle 7"/>
          <p:cNvSpPr/>
          <p:nvPr/>
        </p:nvSpPr>
        <p:spPr>
          <a:xfrm>
            <a:off x="457200" y="2762791"/>
            <a:ext cx="8229600" cy="861774"/>
          </a:xfrm>
          <a:prstGeom prst="rect">
            <a:avLst/>
          </a:prstGeom>
        </p:spPr>
        <p:txBody>
          <a:bodyPr wrap="square">
            <a:spAutoFit/>
          </a:bodyPr>
          <a:lstStyle/>
          <a:p>
            <a:r>
              <a:rPr lang="en-US" sz="1600" dirty="0">
                <a:latin typeface="Lucida Console"/>
                <a:cs typeface="Lucida Console"/>
                <a:hlinkClick r:id="rId6"/>
              </a:rPr>
              <a:t>http://recode.net/2014/02/26/netflix-is-chasing-hbo-but-its-already-passed-plenty-of-big-cable-guys</a:t>
            </a:r>
            <a:r>
              <a:rPr lang="en-US" sz="1600" dirty="0" smtClean="0">
                <a:latin typeface="Lucida Console"/>
                <a:cs typeface="Lucida Console"/>
                <a:hlinkClick r:id="rId6"/>
              </a:rPr>
              <a:t>/</a:t>
            </a:r>
            <a:endParaRPr lang="en-US" sz="1600" dirty="0" smtClean="0">
              <a:latin typeface="Lucida Console"/>
              <a:cs typeface="Lucida Console"/>
            </a:endParaRPr>
          </a:p>
          <a:p>
            <a:endParaRPr lang="en-US" dirty="0"/>
          </a:p>
        </p:txBody>
      </p:sp>
      <p:sp>
        <p:nvSpPr>
          <p:cNvPr id="9" name="Rectangle 8"/>
          <p:cNvSpPr/>
          <p:nvPr/>
        </p:nvSpPr>
        <p:spPr>
          <a:xfrm>
            <a:off x="457200" y="5358003"/>
            <a:ext cx="8229600" cy="861774"/>
          </a:xfrm>
          <a:prstGeom prst="rect">
            <a:avLst/>
          </a:prstGeom>
        </p:spPr>
        <p:txBody>
          <a:bodyPr wrap="square">
            <a:spAutoFit/>
          </a:bodyPr>
          <a:lstStyle/>
          <a:p>
            <a:r>
              <a:rPr lang="en-US" sz="1600" dirty="0">
                <a:latin typeface="Lucida Console"/>
                <a:cs typeface="Lucida Console"/>
                <a:hlinkClick r:id="rId7"/>
              </a:rPr>
              <a:t>http://www.digitaltrends.com/movies/will-web-broadcasters-like-netflix-degrade-the-quality-of-tv/#!</a:t>
            </a:r>
            <a:r>
              <a:rPr lang="en-US" sz="1600" dirty="0" smtClean="0">
                <a:latin typeface="Lucida Console"/>
                <a:cs typeface="Lucida Console"/>
                <a:hlinkClick r:id="rId7"/>
              </a:rPr>
              <a:t>D24k5</a:t>
            </a:r>
            <a:endParaRPr lang="en-US" sz="1600" dirty="0" smtClean="0">
              <a:latin typeface="Lucida Console"/>
              <a:cs typeface="Lucida Console"/>
            </a:endParaRPr>
          </a:p>
          <a:p>
            <a:endParaRPr lang="en-US" dirty="0"/>
          </a:p>
        </p:txBody>
      </p:sp>
    </p:spTree>
    <p:extLst>
      <p:ext uri="{BB962C8B-B14F-4D97-AF65-F5344CB8AC3E}">
        <p14:creationId xmlns:p14="http://schemas.microsoft.com/office/powerpoint/2010/main" val="3830459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53054"/>
            <a:ext cx="8139723" cy="1081541"/>
          </a:xfrm>
        </p:spPr>
        <p:txBody>
          <a:bodyPr>
            <a:normAutofit/>
          </a:bodyPr>
          <a:lstStyle/>
          <a:p>
            <a:r>
              <a:rPr lang="en-US" sz="3600" b="1" dirty="0" smtClean="0">
                <a:solidFill>
                  <a:srgbClr val="FFFF00"/>
                </a:solidFill>
                <a:latin typeface="Arial"/>
                <a:cs typeface="Arial"/>
              </a:rPr>
              <a:t>Using “It’s” Data </a:t>
            </a:r>
            <a:endParaRPr lang="en-US" sz="3600" b="1" dirty="0">
              <a:solidFill>
                <a:srgbClr val="FFFF00"/>
              </a:solidFill>
              <a:latin typeface="Arial"/>
              <a:cs typeface="Arial"/>
            </a:endParaRPr>
          </a:p>
        </p:txBody>
      </p:sp>
      <p:pic>
        <p:nvPicPr>
          <p:cNvPr id="4" name="Content Placeholder 3" descr="Screen Shot 2014-04-13 at 8.42.20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350" r="415"/>
          <a:stretch/>
        </p:blipFill>
        <p:spPr>
          <a:xfrm>
            <a:off x="469232" y="1034973"/>
            <a:ext cx="8139722" cy="4600712"/>
          </a:xfrm>
        </p:spPr>
      </p:pic>
    </p:spTree>
    <p:extLst>
      <p:ext uri="{BB962C8B-B14F-4D97-AF65-F5344CB8AC3E}">
        <p14:creationId xmlns:p14="http://schemas.microsoft.com/office/powerpoint/2010/main" val="754669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9072" y="206273"/>
            <a:ext cx="8686800" cy="1016000"/>
          </a:xfrm>
        </p:spPr>
        <p:txBody>
          <a:bodyPr>
            <a:noAutofit/>
          </a:bodyPr>
          <a:lstStyle/>
          <a:p>
            <a:r>
              <a:rPr lang="en-US" sz="3200" b="1" dirty="0" smtClean="0">
                <a:solidFill>
                  <a:srgbClr val="FFFF00"/>
                </a:solidFill>
                <a:latin typeface="+mn-lt"/>
              </a:rPr>
              <a:t>Purpose of this Document</a:t>
            </a:r>
            <a:endParaRPr lang="en-US" sz="3200" b="1" dirty="0">
              <a:solidFill>
                <a:srgbClr val="FFFF00"/>
              </a:solidFill>
              <a:latin typeface="+mn-lt"/>
            </a:endParaRPr>
          </a:p>
        </p:txBody>
      </p:sp>
      <p:sp>
        <p:nvSpPr>
          <p:cNvPr id="3" name="Content Placeholder 2"/>
          <p:cNvSpPr>
            <a:spLocks noGrp="1"/>
          </p:cNvSpPr>
          <p:nvPr>
            <p:ph sz="quarter" idx="10"/>
          </p:nvPr>
        </p:nvSpPr>
        <p:spPr/>
        <p:txBody>
          <a:bodyPr>
            <a:normAutofit/>
          </a:bodyPr>
          <a:lstStyle/>
          <a:p>
            <a:pPr marL="0" indent="0">
              <a:buNone/>
            </a:pPr>
            <a:r>
              <a:rPr lang="en-US" sz="3600" dirty="0" smtClean="0">
                <a:solidFill>
                  <a:srgbClr val="FF0000"/>
                </a:solidFill>
                <a:latin typeface="+mn-lt"/>
                <a:cs typeface="Lucida Console"/>
              </a:rPr>
              <a:t>To set out:</a:t>
            </a:r>
          </a:p>
          <a:p>
            <a:pPr marL="457200" indent="-457200">
              <a:buAutoNum type="arabicPeriod"/>
            </a:pPr>
            <a:r>
              <a:rPr lang="en-US" sz="3600" dirty="0" smtClean="0">
                <a:solidFill>
                  <a:schemeClr val="bg1"/>
                </a:solidFill>
                <a:latin typeface="+mn-lt"/>
                <a:cs typeface="Lucida Console"/>
              </a:rPr>
              <a:t>An overview of policy related issues</a:t>
            </a:r>
          </a:p>
          <a:p>
            <a:pPr marL="457200" indent="-457200">
              <a:buAutoNum type="arabicPeriod" startAt="2"/>
            </a:pPr>
            <a:r>
              <a:rPr lang="en-US" sz="3600" dirty="0" smtClean="0">
                <a:solidFill>
                  <a:schemeClr val="bg1"/>
                </a:solidFill>
                <a:latin typeface="+mn-lt"/>
                <a:cs typeface="Lucida Console"/>
              </a:rPr>
              <a:t>Legal perspectives where relevant</a:t>
            </a:r>
          </a:p>
          <a:p>
            <a:pPr marL="457200" indent="-457200">
              <a:buAutoNum type="arabicPeriod" startAt="2"/>
            </a:pPr>
            <a:r>
              <a:rPr lang="en-US" sz="3600" dirty="0">
                <a:solidFill>
                  <a:schemeClr val="bg1"/>
                </a:solidFill>
                <a:latin typeface="+mn-lt"/>
                <a:cs typeface="Lucida Console"/>
              </a:rPr>
              <a:t> </a:t>
            </a:r>
            <a:r>
              <a:rPr lang="en-US" sz="3600" dirty="0" smtClean="0">
                <a:solidFill>
                  <a:schemeClr val="bg1"/>
                </a:solidFill>
                <a:latin typeface="+mn-lt"/>
                <a:cs typeface="Lucida Console"/>
              </a:rPr>
              <a:t>A few of my own questions</a:t>
            </a:r>
            <a:endParaRPr lang="en-US" sz="3600" dirty="0">
              <a:solidFill>
                <a:schemeClr val="bg1"/>
              </a:solidFill>
              <a:latin typeface="+mn-lt"/>
              <a:cs typeface="Lucida Console"/>
            </a:endParaRPr>
          </a:p>
        </p:txBody>
      </p:sp>
    </p:spTree>
    <p:extLst>
      <p:ext uri="{BB962C8B-B14F-4D97-AF65-F5344CB8AC3E}">
        <p14:creationId xmlns:p14="http://schemas.microsoft.com/office/powerpoint/2010/main" val="13112918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848" y="254000"/>
            <a:ext cx="8686800" cy="1016000"/>
          </a:xfrm>
        </p:spPr>
        <p:txBody>
          <a:bodyPr>
            <a:normAutofit fontScale="90000"/>
          </a:bodyPr>
          <a:lstStyle/>
          <a:p>
            <a:r>
              <a:rPr lang="en-US" b="1" dirty="0" smtClean="0">
                <a:solidFill>
                  <a:srgbClr val="FFFF00"/>
                </a:solidFill>
                <a:latin typeface="+mn-lt"/>
              </a:rPr>
              <a:t>Netflix/Comcast/Net Neutrality </a:t>
            </a:r>
            <a:r>
              <a:rPr lang="en-US" b="1" dirty="0" smtClean="0">
                <a:solidFill>
                  <a:srgbClr val="FF0000"/>
                </a:solidFill>
                <a:latin typeface="+mn-lt"/>
              </a:rPr>
              <a:t>Timeline</a:t>
            </a:r>
            <a:endParaRPr lang="en-US" b="1" dirty="0">
              <a:solidFill>
                <a:srgbClr val="FF0000"/>
              </a:solidFill>
              <a:latin typeface="+mn-lt"/>
            </a:endParaRPr>
          </a:p>
        </p:txBody>
      </p:sp>
      <p:pic>
        <p:nvPicPr>
          <p:cNvPr id="4" name="Content Placeholder 3" descr="Screen Shot 2014-04-13 at 9.04.58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6673" b="-3222"/>
          <a:stretch/>
        </p:blipFill>
        <p:spPr>
          <a:xfrm>
            <a:off x="421104" y="1328996"/>
            <a:ext cx="8229600" cy="664307"/>
          </a:xfrm>
        </p:spPr>
      </p:pic>
      <p:pic>
        <p:nvPicPr>
          <p:cNvPr id="5" name="Picture 4" descr="Screen Shot 2014-04-13 at 9.05.2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2149719"/>
            <a:ext cx="8229600" cy="3246416"/>
          </a:xfrm>
          <a:prstGeom prst="rect">
            <a:avLst/>
          </a:prstGeom>
        </p:spPr>
      </p:pic>
    </p:spTree>
    <p:extLst>
      <p:ext uri="{BB962C8B-B14F-4D97-AF65-F5344CB8AC3E}">
        <p14:creationId xmlns:p14="http://schemas.microsoft.com/office/powerpoint/2010/main" val="4719847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9.08.19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0539" r="-10539"/>
          <a:stretch/>
        </p:blipFill>
        <p:spPr>
          <a:xfrm>
            <a:off x="866288" y="459234"/>
            <a:ext cx="7531768" cy="1072902"/>
          </a:xfrm>
        </p:spPr>
      </p:pic>
      <p:pic>
        <p:nvPicPr>
          <p:cNvPr id="5" name="Picture 4" descr="Screen Shot 2014-04-13 at 9.08.4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3763" y="1763476"/>
            <a:ext cx="8239157" cy="2593384"/>
          </a:xfrm>
          <a:prstGeom prst="rect">
            <a:avLst/>
          </a:prstGeom>
        </p:spPr>
      </p:pic>
      <p:sp>
        <p:nvSpPr>
          <p:cNvPr id="6" name="Rectangle 5"/>
          <p:cNvSpPr/>
          <p:nvPr/>
        </p:nvSpPr>
        <p:spPr>
          <a:xfrm>
            <a:off x="375475" y="4577276"/>
            <a:ext cx="8859447" cy="984885"/>
          </a:xfrm>
          <a:prstGeom prst="rect">
            <a:avLst/>
          </a:prstGeom>
        </p:spPr>
        <p:txBody>
          <a:bodyPr wrap="square">
            <a:spAutoFit/>
          </a:bodyPr>
          <a:lstStyle/>
          <a:p>
            <a:r>
              <a:rPr lang="en-US" sz="2000" dirty="0">
                <a:solidFill>
                  <a:schemeClr val="bg1"/>
                </a:solidFill>
                <a:cs typeface="Lucida Console"/>
                <a:hlinkClick r:id="rId4"/>
              </a:rPr>
              <a:t>http://www.newyorker.com/online/blogs/elements/2014/02/comcast-versus-the-free-</a:t>
            </a:r>
            <a:r>
              <a:rPr lang="en-US" sz="2000" dirty="0" smtClean="0">
                <a:solidFill>
                  <a:schemeClr val="bg1"/>
                </a:solidFill>
                <a:cs typeface="Lucida Console"/>
                <a:hlinkClick r:id="rId4"/>
              </a:rPr>
              <a:t>internet.html</a:t>
            </a:r>
            <a:endParaRPr lang="en-US" sz="2000" dirty="0" smtClean="0">
              <a:solidFill>
                <a:schemeClr val="bg1"/>
              </a:solidFill>
              <a:cs typeface="Lucida Console"/>
            </a:endParaRPr>
          </a:p>
          <a:p>
            <a:endParaRPr lang="en-US" dirty="0">
              <a:solidFill>
                <a:schemeClr val="bg1"/>
              </a:solidFill>
            </a:endParaRPr>
          </a:p>
        </p:txBody>
      </p:sp>
    </p:spTree>
    <p:extLst>
      <p:ext uri="{BB962C8B-B14F-4D97-AF65-F5344CB8AC3E}">
        <p14:creationId xmlns:p14="http://schemas.microsoft.com/office/powerpoint/2010/main" val="40666632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9.16.24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a:stretch/>
        </p:blipFill>
        <p:spPr>
          <a:xfrm>
            <a:off x="1143024" y="451869"/>
            <a:ext cx="3284621" cy="1130745"/>
          </a:xfrm>
        </p:spPr>
      </p:pic>
      <p:pic>
        <p:nvPicPr>
          <p:cNvPr id="5" name="Picture 4" descr="Screen Shot 2014-04-13 at 9.16.4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5884" y="1582614"/>
            <a:ext cx="7676147" cy="882757"/>
          </a:xfrm>
          <a:prstGeom prst="rect">
            <a:avLst/>
          </a:prstGeom>
        </p:spPr>
      </p:pic>
      <p:pic>
        <p:nvPicPr>
          <p:cNvPr id="6" name="Picture 5" descr="Screen Shot 2014-04-13 at 9.16.59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9554" y="2622841"/>
            <a:ext cx="7928811" cy="2595161"/>
          </a:xfrm>
          <a:prstGeom prst="rect">
            <a:avLst/>
          </a:prstGeom>
        </p:spPr>
      </p:pic>
      <p:sp>
        <p:nvSpPr>
          <p:cNvPr id="7" name="Rectangle 6"/>
          <p:cNvSpPr/>
          <p:nvPr/>
        </p:nvSpPr>
        <p:spPr>
          <a:xfrm>
            <a:off x="433152" y="5362372"/>
            <a:ext cx="8999621" cy="738664"/>
          </a:xfrm>
          <a:prstGeom prst="rect">
            <a:avLst/>
          </a:prstGeom>
        </p:spPr>
        <p:txBody>
          <a:bodyPr wrap="square">
            <a:spAutoFit/>
          </a:bodyPr>
          <a:lstStyle/>
          <a:p>
            <a:r>
              <a:rPr lang="en-US" sz="1200" dirty="0">
                <a:latin typeface="Lucida Console"/>
                <a:cs typeface="Lucida Console"/>
                <a:hlinkClick r:id="rId5"/>
              </a:rPr>
              <a:t>http://arstechnica.com/business/2014/02/netflix-is-paying-comcast-for-direct-connection-to-network-wsj-reports</a:t>
            </a:r>
            <a:r>
              <a:rPr lang="en-US" sz="1200" dirty="0" smtClean="0">
                <a:latin typeface="Lucida Console"/>
                <a:cs typeface="Lucida Console"/>
                <a:hlinkClick r:id="rId5"/>
              </a:rPr>
              <a:t>/</a:t>
            </a:r>
            <a:endParaRPr lang="en-US" sz="1200" dirty="0" smtClean="0">
              <a:latin typeface="Lucida Console"/>
              <a:cs typeface="Lucida Console"/>
            </a:endParaRPr>
          </a:p>
          <a:p>
            <a:endParaRPr lang="en-US" dirty="0"/>
          </a:p>
        </p:txBody>
      </p:sp>
    </p:spTree>
    <p:extLst>
      <p:ext uri="{BB962C8B-B14F-4D97-AF65-F5344CB8AC3E}">
        <p14:creationId xmlns:p14="http://schemas.microsoft.com/office/powerpoint/2010/main" val="18656170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9.23.06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359" b="-5324"/>
          <a:stretch/>
        </p:blipFill>
        <p:spPr>
          <a:xfrm>
            <a:off x="625648" y="932962"/>
            <a:ext cx="7904747" cy="356576"/>
          </a:xfrm>
        </p:spPr>
      </p:pic>
      <p:sp>
        <p:nvSpPr>
          <p:cNvPr id="6" name="Rectangle 5"/>
          <p:cNvSpPr/>
          <p:nvPr/>
        </p:nvSpPr>
        <p:spPr>
          <a:xfrm>
            <a:off x="637680" y="4803843"/>
            <a:ext cx="8229600" cy="984885"/>
          </a:xfrm>
          <a:prstGeom prst="rect">
            <a:avLst/>
          </a:prstGeom>
        </p:spPr>
        <p:txBody>
          <a:bodyPr wrap="square">
            <a:spAutoFit/>
          </a:bodyPr>
          <a:lstStyle/>
          <a:p>
            <a:r>
              <a:rPr lang="en-US" sz="2000" dirty="0">
                <a:cs typeface="Lucida Console"/>
                <a:hlinkClick r:id="rId3"/>
              </a:rPr>
              <a:t>http://blog.streamingmedia.com/2014/02/heres-comcast-netflix-deal-structured-</a:t>
            </a:r>
            <a:r>
              <a:rPr lang="en-US" sz="2000" dirty="0" smtClean="0">
                <a:cs typeface="Lucida Console"/>
                <a:hlinkClick r:id="rId3"/>
              </a:rPr>
              <a:t>numbers.html</a:t>
            </a:r>
            <a:endParaRPr lang="en-US" sz="2000" dirty="0" smtClean="0">
              <a:cs typeface="Lucida Console"/>
            </a:endParaRPr>
          </a:p>
          <a:p>
            <a:endParaRPr lang="en-US" dirty="0"/>
          </a:p>
        </p:txBody>
      </p:sp>
      <p:pic>
        <p:nvPicPr>
          <p:cNvPr id="7" name="Content Placeholder 3" descr="Screen Shot 2014-04-13 at 9.23.26 PM.png"/>
          <p:cNvPicPr>
            <a:picLocks noChangeAspect="1"/>
          </p:cNvPicPr>
          <p:nvPr/>
        </p:nvPicPr>
        <p:blipFill rotWithShape="1">
          <a:blip r:embed="rId4" cstate="email">
            <a:extLst>
              <a:ext uri="{28A0092B-C50C-407E-A947-70E740481C1C}">
                <a14:useLocalDpi xmlns:a14="http://schemas.microsoft.com/office/drawing/2010/main"/>
              </a:ext>
            </a:extLst>
          </a:blip>
          <a:srcRect t="298" b="2596"/>
          <a:stretch/>
        </p:blipFill>
        <p:spPr>
          <a:xfrm>
            <a:off x="553456" y="1332472"/>
            <a:ext cx="8073195" cy="3354248"/>
          </a:xfrm>
          <a:prstGeom prst="rect">
            <a:avLst/>
          </a:prstGeom>
        </p:spPr>
      </p:pic>
    </p:spTree>
    <p:extLst>
      <p:ext uri="{BB962C8B-B14F-4D97-AF65-F5344CB8AC3E}">
        <p14:creationId xmlns:p14="http://schemas.microsoft.com/office/powerpoint/2010/main" val="1591818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0481"/>
            <a:ext cx="8229600" cy="840154"/>
          </a:xfrm>
        </p:spPr>
        <p:txBody>
          <a:bodyPr>
            <a:normAutofit/>
          </a:bodyPr>
          <a:lstStyle/>
          <a:p>
            <a:r>
              <a:rPr lang="en-US" sz="3600" b="1" dirty="0" smtClean="0">
                <a:solidFill>
                  <a:srgbClr val="FFFF00"/>
                </a:solidFill>
                <a:latin typeface="+mn-lt"/>
              </a:rPr>
              <a:t>Reed Hasting’s Blog Declaration</a:t>
            </a:r>
            <a:endParaRPr lang="en-US" sz="3600" b="1" dirty="0">
              <a:solidFill>
                <a:srgbClr val="FFFF00"/>
              </a:solidFill>
              <a:latin typeface="+mn-lt"/>
            </a:endParaRPr>
          </a:p>
        </p:txBody>
      </p:sp>
      <p:pic>
        <p:nvPicPr>
          <p:cNvPr id="8" name="Content Placeholder 7" descr="Screen Shot 2014-04-13 at 9.34.30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2304" b="-2304"/>
          <a:stretch/>
        </p:blipFill>
        <p:spPr>
          <a:xfrm>
            <a:off x="529392" y="1023603"/>
            <a:ext cx="8109284" cy="4254871"/>
          </a:xfrm>
        </p:spPr>
      </p:pic>
      <p:sp>
        <p:nvSpPr>
          <p:cNvPr id="9" name="Rectangle 8"/>
          <p:cNvSpPr/>
          <p:nvPr/>
        </p:nvSpPr>
        <p:spPr>
          <a:xfrm>
            <a:off x="457200" y="5177693"/>
            <a:ext cx="8229600" cy="984885"/>
          </a:xfrm>
          <a:prstGeom prst="rect">
            <a:avLst/>
          </a:prstGeom>
        </p:spPr>
        <p:txBody>
          <a:bodyPr wrap="square">
            <a:spAutoFit/>
          </a:bodyPr>
          <a:lstStyle/>
          <a:p>
            <a:r>
              <a:rPr lang="en-US" sz="2000" dirty="0">
                <a:cs typeface="Lucida Console"/>
                <a:hlinkClick r:id="rId3"/>
              </a:rPr>
              <a:t>http://blog.netflix.com/2014/03/internet-tolls-and-case-for-strong-</a:t>
            </a:r>
            <a:r>
              <a:rPr lang="en-US" sz="2000" dirty="0" smtClean="0">
                <a:cs typeface="Lucida Console"/>
                <a:hlinkClick r:id="rId3"/>
              </a:rPr>
              <a:t>net.html</a:t>
            </a:r>
            <a:endParaRPr lang="en-US" sz="2000" dirty="0" smtClean="0">
              <a:cs typeface="Lucida Console"/>
            </a:endParaRPr>
          </a:p>
          <a:p>
            <a:endParaRPr lang="en-US" dirty="0"/>
          </a:p>
        </p:txBody>
      </p:sp>
    </p:spTree>
    <p:extLst>
      <p:ext uri="{BB962C8B-B14F-4D97-AF65-F5344CB8AC3E}">
        <p14:creationId xmlns:p14="http://schemas.microsoft.com/office/powerpoint/2010/main" val="1769916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9072" y="168448"/>
            <a:ext cx="8229600" cy="801077"/>
          </a:xfrm>
        </p:spPr>
        <p:txBody>
          <a:bodyPr>
            <a:noAutofit/>
          </a:bodyPr>
          <a:lstStyle/>
          <a:p>
            <a:r>
              <a:rPr lang="en-US" sz="4400" b="1" dirty="0" smtClean="0">
                <a:solidFill>
                  <a:srgbClr val="FFFF00"/>
                </a:solidFill>
                <a:latin typeface="+mn-lt"/>
              </a:rPr>
              <a:t>  </a:t>
            </a:r>
            <a:r>
              <a:rPr lang="en-US" sz="3600" b="1" dirty="0" smtClean="0">
                <a:solidFill>
                  <a:srgbClr val="FFFF00"/>
                </a:solidFill>
                <a:latin typeface="+mn-lt"/>
              </a:rPr>
              <a:t>AT&amp;T reply</a:t>
            </a:r>
            <a:endParaRPr lang="en-US" sz="3600" b="1" dirty="0">
              <a:solidFill>
                <a:srgbClr val="FFFF00"/>
              </a:solidFill>
              <a:latin typeface="+mn-lt"/>
            </a:endParaRPr>
          </a:p>
        </p:txBody>
      </p:sp>
      <p:pic>
        <p:nvPicPr>
          <p:cNvPr id="4" name="Content Placeholder 3" descr="Screen Shot 2014-04-13 at 9.39.28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22" r="-122"/>
          <a:stretch/>
        </p:blipFill>
        <p:spPr>
          <a:xfrm>
            <a:off x="613615" y="1037466"/>
            <a:ext cx="7820521" cy="4198729"/>
          </a:xfrm>
        </p:spPr>
      </p:pic>
      <p:sp>
        <p:nvSpPr>
          <p:cNvPr id="5" name="Rectangle 4"/>
          <p:cNvSpPr/>
          <p:nvPr/>
        </p:nvSpPr>
        <p:spPr>
          <a:xfrm>
            <a:off x="613616" y="5308388"/>
            <a:ext cx="8440616" cy="707886"/>
          </a:xfrm>
          <a:prstGeom prst="rect">
            <a:avLst/>
          </a:prstGeom>
        </p:spPr>
        <p:txBody>
          <a:bodyPr wrap="square">
            <a:spAutoFit/>
          </a:bodyPr>
          <a:lstStyle/>
          <a:p>
            <a:r>
              <a:rPr lang="en-US" sz="2000" dirty="0">
                <a:cs typeface="Lucida Console"/>
                <a:hlinkClick r:id="rId3"/>
              </a:rPr>
              <a:t>http://www.attpublicpolicy.com/consumers-2/who-should-pay-for-netflix</a:t>
            </a:r>
            <a:r>
              <a:rPr lang="en-US" sz="2000" dirty="0" smtClean="0">
                <a:cs typeface="Lucida Console"/>
                <a:hlinkClick r:id="rId3"/>
              </a:rPr>
              <a:t>/</a:t>
            </a:r>
            <a:endParaRPr lang="en-US" sz="2000" dirty="0" smtClean="0">
              <a:cs typeface="Lucida Console"/>
            </a:endParaRPr>
          </a:p>
          <a:p>
            <a:endParaRPr lang="en-US" sz="2000" dirty="0"/>
          </a:p>
        </p:txBody>
      </p:sp>
    </p:spTree>
    <p:extLst>
      <p:ext uri="{BB962C8B-B14F-4D97-AF65-F5344CB8AC3E}">
        <p14:creationId xmlns:p14="http://schemas.microsoft.com/office/powerpoint/2010/main" val="35862965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136" y="85953"/>
            <a:ext cx="8229600" cy="1016000"/>
          </a:xfrm>
        </p:spPr>
        <p:txBody>
          <a:bodyPr>
            <a:normAutofit/>
          </a:bodyPr>
          <a:lstStyle/>
          <a:p>
            <a:r>
              <a:rPr lang="en-US" sz="3600" b="1" dirty="0" smtClean="0">
                <a:solidFill>
                  <a:srgbClr val="FFFF00"/>
                </a:solidFill>
                <a:latin typeface="+mn-lt"/>
              </a:rPr>
              <a:t>The E.U. Perspective</a:t>
            </a:r>
            <a:endParaRPr lang="en-US" sz="3600" b="1" dirty="0">
              <a:solidFill>
                <a:srgbClr val="FFFF00"/>
              </a:solidFill>
              <a:latin typeface="+mn-lt"/>
            </a:endParaRPr>
          </a:p>
        </p:txBody>
      </p:sp>
      <p:pic>
        <p:nvPicPr>
          <p:cNvPr id="4" name="Content Placeholder 3" descr="Screen Shot 2014-04-13 at 9.58.56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8436" b="-2847"/>
          <a:stretch/>
        </p:blipFill>
        <p:spPr>
          <a:xfrm>
            <a:off x="457200" y="1121935"/>
            <a:ext cx="8229600" cy="644769"/>
          </a:xfrm>
        </p:spPr>
      </p:pic>
      <p:pic>
        <p:nvPicPr>
          <p:cNvPr id="5" name="Picture 4" descr="Screen Shot 2014-04-13 at 9.59.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1" y="1802800"/>
            <a:ext cx="8229600" cy="1641737"/>
          </a:xfrm>
          <a:prstGeom prst="rect">
            <a:avLst/>
          </a:prstGeom>
        </p:spPr>
      </p:pic>
      <p:pic>
        <p:nvPicPr>
          <p:cNvPr id="6" name="Picture 5" descr="Screen Shot 2014-04-13 at 9.59.3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1" y="3456569"/>
            <a:ext cx="8229600" cy="1208015"/>
          </a:xfrm>
          <a:prstGeom prst="rect">
            <a:avLst/>
          </a:prstGeom>
        </p:spPr>
      </p:pic>
      <p:sp>
        <p:nvSpPr>
          <p:cNvPr id="7" name="Rectangle 6"/>
          <p:cNvSpPr/>
          <p:nvPr/>
        </p:nvSpPr>
        <p:spPr>
          <a:xfrm>
            <a:off x="481265" y="4779092"/>
            <a:ext cx="8229600" cy="984885"/>
          </a:xfrm>
          <a:prstGeom prst="rect">
            <a:avLst/>
          </a:prstGeom>
        </p:spPr>
        <p:txBody>
          <a:bodyPr wrap="square">
            <a:spAutoFit/>
          </a:bodyPr>
          <a:lstStyle/>
          <a:p>
            <a:r>
              <a:rPr lang="en-US" sz="2000" dirty="0">
                <a:cs typeface="Lucida Console"/>
                <a:hlinkClick r:id="rId5"/>
              </a:rPr>
              <a:t>http://www.nytimes.com/2014/04/04/business/international/eu-lawmakers-approve-tough-net-neutrality-</a:t>
            </a:r>
            <a:r>
              <a:rPr lang="en-US" sz="2000" dirty="0" smtClean="0">
                <a:cs typeface="Lucida Console"/>
                <a:hlinkClick r:id="rId5"/>
              </a:rPr>
              <a:t>rules.html</a:t>
            </a:r>
            <a:endParaRPr lang="en-US" sz="2000" dirty="0" smtClean="0">
              <a:cs typeface="Lucida Console"/>
            </a:endParaRPr>
          </a:p>
          <a:p>
            <a:endParaRPr lang="en-US" dirty="0"/>
          </a:p>
        </p:txBody>
      </p:sp>
    </p:spTree>
    <p:extLst>
      <p:ext uri="{BB962C8B-B14F-4D97-AF65-F5344CB8AC3E}">
        <p14:creationId xmlns:p14="http://schemas.microsoft.com/office/powerpoint/2010/main" val="1485607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8042"/>
            <a:ext cx="8686800" cy="1016000"/>
          </a:xfrm>
        </p:spPr>
        <p:txBody>
          <a:bodyPr>
            <a:noAutofit/>
          </a:bodyPr>
          <a:lstStyle/>
          <a:p>
            <a:r>
              <a:rPr lang="en-US" sz="3600" b="1" dirty="0" smtClean="0">
                <a:solidFill>
                  <a:srgbClr val="FFFF00"/>
                </a:solidFill>
                <a:latin typeface="+mn-lt"/>
              </a:rPr>
              <a:t>The seminal academic paper</a:t>
            </a:r>
            <a:endParaRPr lang="en-US" sz="3600" b="1" dirty="0">
              <a:solidFill>
                <a:srgbClr val="FFFF00"/>
              </a:solidFill>
              <a:latin typeface="+mn-lt"/>
            </a:endParaRPr>
          </a:p>
        </p:txBody>
      </p:sp>
      <p:pic>
        <p:nvPicPr>
          <p:cNvPr id="4" name="Content Placeholder 3" descr="Screen Shot 2014-04-13 at 10.08.31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207" r="-1039"/>
          <a:stretch/>
        </p:blipFill>
        <p:spPr>
          <a:xfrm>
            <a:off x="926432" y="933722"/>
            <a:ext cx="7447547" cy="4467425"/>
          </a:xfrm>
        </p:spPr>
      </p:pic>
      <p:sp>
        <p:nvSpPr>
          <p:cNvPr id="5" name="Rectangle 4"/>
          <p:cNvSpPr/>
          <p:nvPr/>
        </p:nvSpPr>
        <p:spPr>
          <a:xfrm>
            <a:off x="902383" y="5180810"/>
            <a:ext cx="8393723" cy="954107"/>
          </a:xfrm>
          <a:prstGeom prst="rect">
            <a:avLst/>
          </a:prstGeom>
        </p:spPr>
        <p:txBody>
          <a:bodyPr wrap="square">
            <a:spAutoFit/>
          </a:bodyPr>
          <a:lstStyle/>
          <a:p>
            <a:endParaRPr lang="en-US" dirty="0" smtClean="0">
              <a:latin typeface="Lucida Console"/>
              <a:cs typeface="Lucida Console"/>
              <a:hlinkClick r:id="rId3"/>
            </a:endParaRPr>
          </a:p>
          <a:p>
            <a:r>
              <a:rPr lang="en-US" sz="2000" dirty="0" smtClean="0">
                <a:cs typeface="Lucida Console"/>
                <a:hlinkClick r:id="rId3"/>
              </a:rPr>
              <a:t>https</a:t>
            </a:r>
            <a:r>
              <a:rPr lang="en-US" sz="2000" dirty="0">
                <a:cs typeface="Lucida Console"/>
                <a:hlinkClick r:id="rId3"/>
              </a:rPr>
              <a:t>://papers.ssrn.com/sol3/papers.cfm?abstract_id=</a:t>
            </a:r>
            <a:r>
              <a:rPr lang="en-US" sz="2000" dirty="0" smtClean="0">
                <a:cs typeface="Lucida Console"/>
                <a:hlinkClick r:id="rId3"/>
              </a:rPr>
              <a:t>388863</a:t>
            </a:r>
            <a:endParaRPr lang="en-US" sz="2000" dirty="0" smtClean="0">
              <a:cs typeface="Lucida Console"/>
            </a:endParaRPr>
          </a:p>
          <a:p>
            <a:endParaRPr lang="en-US" dirty="0"/>
          </a:p>
        </p:txBody>
      </p:sp>
    </p:spTree>
    <p:extLst>
      <p:ext uri="{BB962C8B-B14F-4D97-AF65-F5344CB8AC3E}">
        <p14:creationId xmlns:p14="http://schemas.microsoft.com/office/powerpoint/2010/main" val="11810705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10.15.47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 r="-2964"/>
          <a:stretch/>
        </p:blipFill>
        <p:spPr>
          <a:xfrm>
            <a:off x="685800" y="506128"/>
            <a:ext cx="8025063" cy="5012568"/>
          </a:xfrm>
        </p:spPr>
      </p:pic>
      <p:sp>
        <p:nvSpPr>
          <p:cNvPr id="5" name="Rectangle 4"/>
          <p:cNvSpPr/>
          <p:nvPr/>
        </p:nvSpPr>
        <p:spPr>
          <a:xfrm>
            <a:off x="721903" y="5549486"/>
            <a:ext cx="7866185" cy="646331"/>
          </a:xfrm>
          <a:prstGeom prst="rect">
            <a:avLst/>
          </a:prstGeom>
        </p:spPr>
        <p:txBody>
          <a:bodyPr wrap="square">
            <a:spAutoFit/>
          </a:bodyPr>
          <a:lstStyle/>
          <a:p>
            <a:r>
              <a:rPr lang="en-US" dirty="0">
                <a:cs typeface="Lucida Console"/>
                <a:hlinkClick r:id="rId3"/>
              </a:rPr>
              <a:t>http://en.wikipedia.org/wiki/</a:t>
            </a:r>
            <a:r>
              <a:rPr lang="en-US" dirty="0" smtClean="0">
                <a:cs typeface="Lucida Console"/>
                <a:hlinkClick r:id="rId3"/>
              </a:rPr>
              <a:t>Net_neutrality_in_Canada</a:t>
            </a:r>
            <a:endParaRPr lang="en-US" dirty="0" smtClean="0">
              <a:cs typeface="Lucida Console"/>
            </a:endParaRPr>
          </a:p>
          <a:p>
            <a:endParaRPr lang="en-US" dirty="0">
              <a:latin typeface="Lucida Console"/>
              <a:cs typeface="Lucida Console"/>
            </a:endParaRPr>
          </a:p>
        </p:txBody>
      </p:sp>
    </p:spTree>
    <p:extLst>
      <p:ext uri="{BB962C8B-B14F-4D97-AF65-F5344CB8AC3E}">
        <p14:creationId xmlns:p14="http://schemas.microsoft.com/office/powerpoint/2010/main" val="16420376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04-13 at 10.21.29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2548" b="796"/>
          <a:stretch/>
        </p:blipFill>
        <p:spPr>
          <a:xfrm>
            <a:off x="149506" y="508000"/>
            <a:ext cx="8807728" cy="4474308"/>
          </a:xfrm>
        </p:spPr>
      </p:pic>
      <p:sp>
        <p:nvSpPr>
          <p:cNvPr id="5" name="Rectangle 4"/>
          <p:cNvSpPr/>
          <p:nvPr/>
        </p:nvSpPr>
        <p:spPr>
          <a:xfrm>
            <a:off x="457200" y="5138615"/>
            <a:ext cx="8229600" cy="923330"/>
          </a:xfrm>
          <a:prstGeom prst="rect">
            <a:avLst/>
          </a:prstGeom>
        </p:spPr>
        <p:txBody>
          <a:bodyPr wrap="square">
            <a:spAutoFit/>
          </a:bodyPr>
          <a:lstStyle/>
          <a:p>
            <a:r>
              <a:rPr lang="en-US" dirty="0">
                <a:latin typeface="Lucida Console"/>
                <a:cs typeface="Lucida Console"/>
                <a:hlinkClick r:id="rId3"/>
              </a:rPr>
              <a:t>http://jkoblovsky.wordpress.com/2014/01/27/major-net-neutrality-policy-debate-looming-at-the-crtc</a:t>
            </a:r>
            <a:r>
              <a:rPr lang="en-US" dirty="0" smtClean="0">
                <a:latin typeface="Lucida Console"/>
                <a:cs typeface="Lucida Console"/>
                <a:hlinkClick r:id="rId3"/>
              </a:rPr>
              <a:t>/</a:t>
            </a:r>
            <a:endParaRPr lang="en-US" dirty="0" smtClean="0">
              <a:latin typeface="Lucida Console"/>
              <a:cs typeface="Lucida Console"/>
            </a:endParaRPr>
          </a:p>
          <a:p>
            <a:endParaRPr lang="en-US" dirty="0">
              <a:latin typeface="Lucida Console"/>
              <a:cs typeface="Lucida Console"/>
            </a:endParaRPr>
          </a:p>
        </p:txBody>
      </p:sp>
    </p:spTree>
    <p:extLst>
      <p:ext uri="{BB962C8B-B14F-4D97-AF65-F5344CB8AC3E}">
        <p14:creationId xmlns:p14="http://schemas.microsoft.com/office/powerpoint/2010/main" val="1451688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6416"/>
            <a:ext cx="8229600" cy="1016000"/>
          </a:xfrm>
        </p:spPr>
        <p:txBody>
          <a:bodyPr>
            <a:normAutofit/>
          </a:bodyPr>
          <a:lstStyle/>
          <a:p>
            <a:r>
              <a:rPr lang="en-US" sz="3600" b="1" dirty="0" smtClean="0">
                <a:solidFill>
                  <a:srgbClr val="FFFF00"/>
                </a:solidFill>
                <a:latin typeface="+mn-lt"/>
              </a:rPr>
              <a:t>Un-orthodoxy</a:t>
            </a:r>
            <a:r>
              <a:rPr lang="en-US" b="1" dirty="0" smtClean="0">
                <a:solidFill>
                  <a:srgbClr val="FFFF00"/>
                </a:solidFill>
                <a:latin typeface="+mn-lt"/>
              </a:rPr>
              <a:t> of this Document…</a:t>
            </a:r>
            <a:endParaRPr lang="en-US" b="1" dirty="0">
              <a:solidFill>
                <a:srgbClr val="FFFF00"/>
              </a:solidFill>
              <a:latin typeface="+mn-lt"/>
            </a:endParaRPr>
          </a:p>
        </p:txBody>
      </p:sp>
      <p:sp>
        <p:nvSpPr>
          <p:cNvPr id="3" name="Content Placeholder 2"/>
          <p:cNvSpPr>
            <a:spLocks noGrp="1"/>
          </p:cNvSpPr>
          <p:nvPr>
            <p:ph sz="quarter" idx="10"/>
          </p:nvPr>
        </p:nvSpPr>
        <p:spPr>
          <a:xfrm>
            <a:off x="457200" y="1189191"/>
            <a:ext cx="8229600" cy="4797072"/>
          </a:xfrm>
        </p:spPr>
        <p:txBody>
          <a:bodyPr>
            <a:normAutofit/>
          </a:bodyPr>
          <a:lstStyle/>
          <a:p>
            <a:pPr marL="0" indent="0">
              <a:buNone/>
            </a:pPr>
            <a:r>
              <a:rPr lang="en-US" sz="3200" dirty="0" smtClean="0">
                <a:solidFill>
                  <a:srgbClr val="FFFFFF"/>
                </a:solidFill>
                <a:latin typeface="+mn-lt"/>
                <a:cs typeface="Lucida Console"/>
              </a:rPr>
              <a:t>To try and do all this is a pedagogically open world format*…</a:t>
            </a:r>
          </a:p>
          <a:p>
            <a:pPr marL="0" indent="0">
              <a:buNone/>
            </a:pPr>
            <a:endParaRPr lang="en-US" sz="3200" dirty="0">
              <a:latin typeface="Lucida Console"/>
              <a:cs typeface="Lucida Console"/>
            </a:endParaRPr>
          </a:p>
          <a:p>
            <a:pPr marL="0" lvl="0" indent="0">
              <a:buNone/>
            </a:pPr>
            <a:r>
              <a:rPr lang="en-US" sz="48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Wide Latin"/>
                <a:cs typeface="Wide Latin"/>
              </a:rPr>
              <a:t>   World </a:t>
            </a:r>
            <a:r>
              <a:rPr lang="en-US"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Wide Latin"/>
                <a:cs typeface="Wide Latin"/>
              </a:rPr>
              <a:t>of </a:t>
            </a:r>
          </a:p>
          <a:p>
            <a:pPr marL="0" lvl="0" indent="0">
              <a:buNone/>
            </a:pPr>
            <a:r>
              <a:rPr lang="en-US"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Wide Latin"/>
                <a:cs typeface="Wide Latin"/>
              </a:rPr>
              <a:t>   </a:t>
            </a:r>
            <a:r>
              <a:rPr lang="en-US" sz="48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Wide Latin"/>
                <a:cs typeface="Wide Latin"/>
              </a:rPr>
              <a:t>LawyerCraft</a:t>
            </a:r>
            <a:endParaRPr lang="en-US"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Wide Latin"/>
              <a:cs typeface="Wide Latin"/>
            </a:endParaRPr>
          </a:p>
          <a:p>
            <a:pPr marL="0" indent="0">
              <a:buNone/>
            </a:pPr>
            <a:endParaRPr lang="en-US" sz="1800" dirty="0" smtClean="0">
              <a:latin typeface="Lucida Console"/>
              <a:cs typeface="Lucida Console"/>
            </a:endParaRPr>
          </a:p>
          <a:p>
            <a:pPr marL="0" indent="0">
              <a:buNone/>
            </a:pPr>
            <a:endParaRPr lang="en-US" sz="1400" dirty="0" smtClean="0">
              <a:latin typeface="Lucida Console"/>
              <a:cs typeface="Lucida Console"/>
            </a:endParaRPr>
          </a:p>
          <a:p>
            <a:pPr marL="0" indent="0">
              <a:buNone/>
            </a:pPr>
            <a:endParaRPr lang="en-US" sz="1400" dirty="0">
              <a:latin typeface="Lucida Console"/>
              <a:cs typeface="Lucida Console"/>
            </a:endParaRPr>
          </a:p>
          <a:p>
            <a:pPr marL="0" indent="0">
              <a:buNone/>
            </a:pPr>
            <a:endParaRPr lang="en-US" sz="1400" dirty="0">
              <a:solidFill>
                <a:schemeClr val="bg1"/>
              </a:solidFill>
              <a:latin typeface="Lucida Console"/>
              <a:cs typeface="Lucida Console"/>
            </a:endParaRPr>
          </a:p>
          <a:p>
            <a:pPr marL="0" indent="0">
              <a:buNone/>
            </a:pPr>
            <a:r>
              <a:rPr lang="en-US" sz="1600" dirty="0" smtClean="0">
                <a:solidFill>
                  <a:schemeClr val="bg1"/>
                </a:solidFill>
                <a:latin typeface="+mn-lt"/>
                <a:cs typeface="Lucida Console"/>
              </a:rPr>
              <a:t>*If you are really interested in what this means check out:</a:t>
            </a:r>
          </a:p>
          <a:p>
            <a:pPr marL="0" indent="0">
              <a:buNone/>
            </a:pPr>
            <a:r>
              <a:rPr lang="en-US" sz="1600" dirty="0">
                <a:latin typeface="+mn-lt"/>
                <a:cs typeface="Lucida Console"/>
                <a:hlinkClick r:id="rId2"/>
              </a:rPr>
              <a:t>http://videogame.law.ubc.ca/2014/03/30/article-horrible-night</a:t>
            </a:r>
            <a:r>
              <a:rPr lang="en-US" sz="1600" dirty="0" smtClean="0">
                <a:latin typeface="+mn-lt"/>
                <a:cs typeface="Lucida Console"/>
                <a:hlinkClick r:id="rId2"/>
              </a:rPr>
              <a:t>/</a:t>
            </a:r>
            <a:endParaRPr lang="en-US" sz="1600" dirty="0" smtClean="0">
              <a:latin typeface="+mn-lt"/>
              <a:cs typeface="Lucida Console"/>
            </a:endParaRPr>
          </a:p>
          <a:p>
            <a:pPr marL="0" indent="0">
              <a:buNone/>
            </a:pPr>
            <a:r>
              <a:rPr lang="en-US" sz="1600" dirty="0">
                <a:latin typeface="+mn-lt"/>
                <a:cs typeface="Lucida Console"/>
                <a:hlinkClick r:id="rId3"/>
              </a:rPr>
              <a:t>http://videogame.law.ubc.ca/2014/03/24/bc-open-education-chat</a:t>
            </a:r>
            <a:r>
              <a:rPr lang="en-US" sz="1600" dirty="0" smtClean="0">
                <a:latin typeface="+mn-lt"/>
                <a:cs typeface="Lucida Console"/>
                <a:hlinkClick r:id="rId3"/>
              </a:rPr>
              <a:t>/</a:t>
            </a:r>
            <a:endParaRPr lang="en-US" sz="1600" dirty="0" smtClean="0">
              <a:latin typeface="+mn-lt"/>
              <a:cs typeface="Lucida Console"/>
            </a:endParaRPr>
          </a:p>
          <a:p>
            <a:pPr marL="0" indent="0">
              <a:buNone/>
            </a:pPr>
            <a:endParaRPr lang="en-US" sz="1800" dirty="0">
              <a:latin typeface="Lucida Console"/>
              <a:cs typeface="Lucida Console"/>
            </a:endParaRPr>
          </a:p>
        </p:txBody>
      </p:sp>
    </p:spTree>
    <p:extLst>
      <p:ext uri="{BB962C8B-B14F-4D97-AF65-F5344CB8AC3E}">
        <p14:creationId xmlns:p14="http://schemas.microsoft.com/office/powerpoint/2010/main" val="876145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744624" y="1799778"/>
            <a:ext cx="7122695" cy="2543657"/>
          </a:xfrm>
        </p:spPr>
        <p:txBody>
          <a:bodyPr>
            <a:normAutofit/>
          </a:bodyPr>
          <a:lstStyle/>
          <a:p>
            <a:pPr marL="0" indent="0">
              <a:buNone/>
            </a:pPr>
            <a:r>
              <a:rPr lang="en-US" sz="4800" b="1" dirty="0" smtClean="0">
                <a:solidFill>
                  <a:srgbClr val="FF0000"/>
                </a:solidFill>
                <a:latin typeface="+mn-lt"/>
              </a:rPr>
              <a:t>H.</a:t>
            </a:r>
            <a:r>
              <a:rPr lang="en-US" sz="4800" b="1" dirty="0" smtClean="0">
                <a:solidFill>
                  <a:srgbClr val="FFFF00"/>
                </a:solidFill>
                <a:latin typeface="+mn-lt"/>
              </a:rPr>
              <a:t> </a:t>
            </a:r>
            <a:r>
              <a:rPr lang="en-US" sz="4800" b="1" dirty="0" smtClean="0">
                <a:solidFill>
                  <a:srgbClr val="FFFF00"/>
                </a:solidFill>
                <a:latin typeface="+mn-lt"/>
              </a:rPr>
              <a:t> Challenges   </a:t>
            </a:r>
            <a:endParaRPr lang="en-US" sz="4800" b="1" dirty="0" smtClean="0">
              <a:solidFill>
                <a:srgbClr val="FFFF00"/>
              </a:solidFill>
              <a:latin typeface="+mn-lt"/>
            </a:endParaRPr>
          </a:p>
          <a:p>
            <a:pPr marL="0" indent="0">
              <a:buNone/>
            </a:pPr>
            <a:r>
              <a:rPr lang="en-US" sz="4800" b="1" dirty="0">
                <a:solidFill>
                  <a:srgbClr val="FFFF00"/>
                </a:solidFill>
                <a:latin typeface="+mn-lt"/>
              </a:rPr>
              <a:t> </a:t>
            </a:r>
            <a:r>
              <a:rPr lang="en-US" sz="4800" b="1" dirty="0" smtClean="0">
                <a:solidFill>
                  <a:srgbClr val="FFFF00"/>
                </a:solidFill>
                <a:latin typeface="+mn-lt"/>
              </a:rPr>
              <a:t>        </a:t>
            </a:r>
            <a:r>
              <a:rPr lang="en-US" sz="4800" b="1" dirty="0" smtClean="0">
                <a:solidFill>
                  <a:srgbClr val="FFFF00"/>
                </a:solidFill>
                <a:latin typeface="+mn-lt"/>
              </a:rPr>
              <a:t>    </a:t>
            </a:r>
            <a:r>
              <a:rPr lang="en-US" sz="4800" b="1" dirty="0" smtClean="0">
                <a:solidFill>
                  <a:schemeClr val="bg1"/>
                </a:solidFill>
                <a:latin typeface="+mn-lt"/>
              </a:rPr>
              <a:t>&amp;</a:t>
            </a:r>
            <a:r>
              <a:rPr lang="en-US" sz="4800" b="1" dirty="0" smtClean="0">
                <a:solidFill>
                  <a:srgbClr val="FFFF00"/>
                </a:solidFill>
                <a:latin typeface="+mn-lt"/>
              </a:rPr>
              <a:t> </a:t>
            </a:r>
            <a:endParaRPr lang="en-US" sz="4800" b="1" dirty="0" smtClean="0">
              <a:solidFill>
                <a:srgbClr val="FFFF00"/>
              </a:solidFill>
              <a:latin typeface="+mn-lt"/>
            </a:endParaRPr>
          </a:p>
          <a:p>
            <a:pPr marL="0" indent="0">
              <a:buNone/>
            </a:pPr>
            <a:r>
              <a:rPr lang="en-US" sz="4800" b="1" dirty="0" smtClean="0">
                <a:solidFill>
                  <a:srgbClr val="FFFF00"/>
                </a:solidFill>
                <a:latin typeface="+mn-lt"/>
              </a:rPr>
              <a:t>   </a:t>
            </a:r>
            <a:r>
              <a:rPr lang="en-US" sz="4800" b="1" dirty="0" smtClean="0">
                <a:solidFill>
                  <a:srgbClr val="FFFF00"/>
                </a:solidFill>
                <a:latin typeface="+mn-lt"/>
              </a:rPr>
              <a:t>  “</a:t>
            </a:r>
            <a:r>
              <a:rPr lang="en-US" sz="4800" b="1" dirty="0" smtClean="0">
                <a:solidFill>
                  <a:srgbClr val="FFFF00"/>
                </a:solidFill>
                <a:latin typeface="+mn-lt"/>
              </a:rPr>
              <a:t>Solutions”</a:t>
            </a:r>
            <a:endParaRPr lang="en-US" sz="4800" b="1" dirty="0">
              <a:solidFill>
                <a:srgbClr val="FFFF00"/>
              </a:solidFill>
              <a:latin typeface="+mn-lt"/>
            </a:endParaRPr>
          </a:p>
        </p:txBody>
      </p:sp>
    </p:spTree>
    <p:extLst>
      <p:ext uri="{BB962C8B-B14F-4D97-AF65-F5344CB8AC3E}">
        <p14:creationId xmlns:p14="http://schemas.microsoft.com/office/powerpoint/2010/main" val="8235009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3062" y="0"/>
            <a:ext cx="8686800" cy="899970"/>
          </a:xfrm>
        </p:spPr>
        <p:txBody>
          <a:bodyPr>
            <a:noAutofit/>
          </a:bodyPr>
          <a:lstStyle/>
          <a:p>
            <a:r>
              <a:rPr lang="en-US" sz="3600" b="1" dirty="0" smtClean="0">
                <a:solidFill>
                  <a:srgbClr val="FFFF00"/>
                </a:solidFill>
                <a:latin typeface="+mn-lt"/>
              </a:rPr>
              <a:t>1.“Piracy”</a:t>
            </a:r>
            <a:endParaRPr lang="en-US" sz="3600" b="1" dirty="0">
              <a:solidFill>
                <a:srgbClr val="FFFF00"/>
              </a:solidFill>
              <a:latin typeface="+mn-lt"/>
            </a:endParaRPr>
          </a:p>
        </p:txBody>
      </p:sp>
      <p:pic>
        <p:nvPicPr>
          <p:cNvPr id="4" name="Content Placeholder 3" descr="Screen Shot 2014-04-12 at 4.18.46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596"/>
          <a:stretch/>
        </p:blipFill>
        <p:spPr>
          <a:xfrm>
            <a:off x="1368591" y="863874"/>
            <a:ext cx="6213231" cy="3245277"/>
          </a:xfrm>
        </p:spPr>
      </p:pic>
      <p:pic>
        <p:nvPicPr>
          <p:cNvPr id="5" name="Content Placeholder 3" descr="Screen Shot 2014-04-12 at 4.19.22 PM.png"/>
          <p:cNvPicPr>
            <a:picLocks noChangeAspect="1"/>
          </p:cNvPicPr>
          <p:nvPr/>
        </p:nvPicPr>
        <p:blipFill rotWithShape="1">
          <a:blip r:embed="rId3" cstate="email">
            <a:extLst>
              <a:ext uri="{28A0092B-C50C-407E-A947-70E740481C1C}">
                <a14:useLocalDpi xmlns:a14="http://schemas.microsoft.com/office/drawing/2010/main"/>
              </a:ext>
            </a:extLst>
          </a:blip>
          <a:srcRect t="-305" b="-1305"/>
          <a:stretch/>
        </p:blipFill>
        <p:spPr>
          <a:xfrm>
            <a:off x="1372825" y="4061023"/>
            <a:ext cx="3938954" cy="1767480"/>
          </a:xfrm>
          <a:prstGeom prst="rect">
            <a:avLst/>
          </a:prstGeom>
        </p:spPr>
      </p:pic>
      <p:pic>
        <p:nvPicPr>
          <p:cNvPr id="7" name="Content Placeholder 5" descr="Agents_of_SHIELD_logo.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79996" y="3280785"/>
            <a:ext cx="2853337" cy="2547717"/>
          </a:xfrm>
          <a:prstGeom prst="rect">
            <a:avLst/>
          </a:prstGeom>
        </p:spPr>
      </p:pic>
    </p:spTree>
    <p:extLst>
      <p:ext uri="{BB962C8B-B14F-4D97-AF65-F5344CB8AC3E}">
        <p14:creationId xmlns:p14="http://schemas.microsoft.com/office/powerpoint/2010/main" val="12173120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2 at 4.45.57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2484" r="1805" b="1661"/>
          <a:stretch/>
        </p:blipFill>
        <p:spPr>
          <a:xfrm>
            <a:off x="818143" y="472971"/>
            <a:ext cx="7658459" cy="481431"/>
          </a:xfrm>
        </p:spPr>
      </p:pic>
      <p:pic>
        <p:nvPicPr>
          <p:cNvPr id="5" name="Picture 4" descr="Screen Shot 2014-04-12 at 4.46.1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8147" y="1032243"/>
            <a:ext cx="7778776" cy="4281125"/>
          </a:xfrm>
          <a:prstGeom prst="rect">
            <a:avLst/>
          </a:prstGeom>
        </p:spPr>
      </p:pic>
      <p:sp>
        <p:nvSpPr>
          <p:cNvPr id="6" name="Rectangle 5"/>
          <p:cNvSpPr/>
          <p:nvPr/>
        </p:nvSpPr>
        <p:spPr>
          <a:xfrm>
            <a:off x="821251" y="5408845"/>
            <a:ext cx="8160696" cy="646331"/>
          </a:xfrm>
          <a:prstGeom prst="rect">
            <a:avLst/>
          </a:prstGeom>
        </p:spPr>
        <p:txBody>
          <a:bodyPr wrap="square">
            <a:spAutoFit/>
          </a:bodyPr>
          <a:lstStyle/>
          <a:p>
            <a:r>
              <a:rPr lang="en-US" dirty="0">
                <a:hlinkClick r:id="rId4"/>
              </a:rPr>
              <a:t>http://www.dailydot.com/politics/piracy-studies-contradictory-paid-for</a:t>
            </a:r>
            <a:r>
              <a:rPr lang="en-US" dirty="0" smtClean="0">
                <a:hlinkClick r:id="rId4"/>
              </a:rPr>
              <a:t>/</a:t>
            </a:r>
            <a:endParaRPr lang="en-US" dirty="0" smtClean="0"/>
          </a:p>
          <a:p>
            <a:endParaRPr lang="en-US" dirty="0"/>
          </a:p>
        </p:txBody>
      </p:sp>
    </p:spTree>
    <p:extLst>
      <p:ext uri="{BB962C8B-B14F-4D97-AF65-F5344CB8AC3E}">
        <p14:creationId xmlns:p14="http://schemas.microsoft.com/office/powerpoint/2010/main" val="9297719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85407"/>
            <a:ext cx="8686800" cy="1016000"/>
          </a:xfrm>
        </p:spPr>
        <p:txBody>
          <a:bodyPr>
            <a:noAutofit/>
          </a:bodyPr>
          <a:lstStyle/>
          <a:p>
            <a:r>
              <a:rPr lang="en-US" sz="3600" b="1" dirty="0" smtClean="0">
                <a:solidFill>
                  <a:srgbClr val="FFFF00"/>
                </a:solidFill>
                <a:latin typeface="+mn-lt"/>
              </a:rPr>
              <a:t>2. Problems with “Solutions”</a:t>
            </a:r>
            <a:endParaRPr lang="en-US" sz="3600" b="1" dirty="0">
              <a:solidFill>
                <a:srgbClr val="FFFF00"/>
              </a:solidFill>
              <a:latin typeface="+mn-lt"/>
            </a:endParaRPr>
          </a:p>
        </p:txBody>
      </p:sp>
      <p:sp>
        <p:nvSpPr>
          <p:cNvPr id="3" name="Content Placeholder 2"/>
          <p:cNvSpPr>
            <a:spLocks noGrp="1"/>
          </p:cNvSpPr>
          <p:nvPr>
            <p:ph sz="quarter" idx="10"/>
          </p:nvPr>
        </p:nvSpPr>
        <p:spPr>
          <a:xfrm>
            <a:off x="457200" y="1069055"/>
            <a:ext cx="8229600" cy="4657079"/>
          </a:xfrm>
        </p:spPr>
        <p:txBody>
          <a:bodyPr>
            <a:normAutofit/>
          </a:bodyPr>
          <a:lstStyle/>
          <a:p>
            <a:pPr marL="0" indent="0">
              <a:buNone/>
            </a:pPr>
            <a:r>
              <a:rPr lang="en-US" sz="3600" b="1" dirty="0" smtClean="0">
                <a:solidFill>
                  <a:srgbClr val="FF0000"/>
                </a:solidFill>
                <a:latin typeface="+mn-lt"/>
                <a:cs typeface="Lucida Console"/>
              </a:rPr>
              <a:t>a.</a:t>
            </a:r>
            <a:r>
              <a:rPr lang="en-US" sz="3600" b="1" dirty="0" smtClean="0">
                <a:solidFill>
                  <a:schemeClr val="bg1"/>
                </a:solidFill>
                <a:latin typeface="+mn-lt"/>
                <a:cs typeface="Lucida Console"/>
              </a:rPr>
              <a:t> </a:t>
            </a:r>
            <a:r>
              <a:rPr lang="en-US" sz="3600" b="1" dirty="0" smtClean="0">
                <a:solidFill>
                  <a:srgbClr val="FF0000"/>
                </a:solidFill>
                <a:latin typeface="+mn-lt"/>
                <a:cs typeface="Lucida Console"/>
              </a:rPr>
              <a:t>Post “Snowden” distrust of government &amp; regulators</a:t>
            </a:r>
            <a:endParaRPr lang="en-US" sz="3600" b="1" dirty="0">
              <a:solidFill>
                <a:srgbClr val="FF0000"/>
              </a:solidFill>
              <a:latin typeface="+mn-lt"/>
              <a:cs typeface="Lucida Console"/>
            </a:endParaRPr>
          </a:p>
        </p:txBody>
      </p:sp>
      <p:pic>
        <p:nvPicPr>
          <p:cNvPr id="4" name="Content Placeholder 3" descr="Screen Shot 2014-04-12 at 4.55.55 PM.png"/>
          <p:cNvPicPr>
            <a:picLocks noChangeAspect="1"/>
          </p:cNvPicPr>
          <p:nvPr/>
        </p:nvPicPr>
        <p:blipFill rotWithShape="1">
          <a:blip r:embed="rId2" cstate="email">
            <a:extLst>
              <a:ext uri="{28A0092B-C50C-407E-A947-70E740481C1C}">
                <a14:useLocalDpi xmlns:a14="http://schemas.microsoft.com/office/drawing/2010/main"/>
              </a:ext>
            </a:extLst>
          </a:blip>
          <a:srcRect t="-74" b="-1246"/>
          <a:stretch/>
        </p:blipFill>
        <p:spPr>
          <a:xfrm>
            <a:off x="445168" y="2249796"/>
            <a:ext cx="8229600" cy="3145692"/>
          </a:xfrm>
          <a:prstGeom prst="rect">
            <a:avLst/>
          </a:prstGeom>
        </p:spPr>
      </p:pic>
    </p:spTree>
    <p:extLst>
      <p:ext uri="{BB962C8B-B14F-4D97-AF65-F5344CB8AC3E}">
        <p14:creationId xmlns:p14="http://schemas.microsoft.com/office/powerpoint/2010/main" val="12244810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6308" y="128227"/>
            <a:ext cx="8987692" cy="1016000"/>
          </a:xfrm>
        </p:spPr>
        <p:txBody>
          <a:bodyPr>
            <a:normAutofit/>
          </a:bodyPr>
          <a:lstStyle/>
          <a:p>
            <a:r>
              <a:rPr lang="en-US" sz="3600" b="1" dirty="0" smtClean="0">
                <a:solidFill>
                  <a:srgbClr val="FF0000"/>
                </a:solidFill>
                <a:latin typeface="+mn-lt"/>
              </a:rPr>
              <a:t>b. In the “face-palm” department..</a:t>
            </a:r>
            <a:endParaRPr lang="en-US" sz="3600" b="1" dirty="0">
              <a:solidFill>
                <a:srgbClr val="FF0000"/>
              </a:solidFill>
              <a:latin typeface="+mn-lt"/>
            </a:endParaRPr>
          </a:p>
        </p:txBody>
      </p:sp>
      <p:pic>
        <p:nvPicPr>
          <p:cNvPr id="4" name="Content Placeholder 3" descr="Screen Shot 2014-04-12 at 6.26.35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230" b="-136"/>
          <a:stretch/>
        </p:blipFill>
        <p:spPr>
          <a:xfrm>
            <a:off x="2262001" y="1220878"/>
            <a:ext cx="4192954" cy="1483263"/>
          </a:xfrm>
        </p:spPr>
      </p:pic>
      <p:pic>
        <p:nvPicPr>
          <p:cNvPr id="6" name="Picture 5" descr="Screen Shot 2014-04-12 at 6.25.46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8" y="2756950"/>
            <a:ext cx="8662737" cy="1167135"/>
          </a:xfrm>
          <a:prstGeom prst="rect">
            <a:avLst/>
          </a:prstGeom>
        </p:spPr>
      </p:pic>
      <p:sp>
        <p:nvSpPr>
          <p:cNvPr id="7" name="Rectangle 6"/>
          <p:cNvSpPr/>
          <p:nvPr/>
        </p:nvSpPr>
        <p:spPr>
          <a:xfrm>
            <a:off x="180372" y="4129382"/>
            <a:ext cx="8987692" cy="1200329"/>
          </a:xfrm>
          <a:prstGeom prst="rect">
            <a:avLst/>
          </a:prstGeom>
        </p:spPr>
        <p:txBody>
          <a:bodyPr wrap="square">
            <a:spAutoFit/>
          </a:bodyPr>
          <a:lstStyle/>
          <a:p>
            <a:r>
              <a:rPr lang="en-US" sz="2400" dirty="0">
                <a:solidFill>
                  <a:schemeClr val="bg1"/>
                </a:solidFill>
                <a:cs typeface="Lucida Console"/>
              </a:rPr>
              <a:t>France legislated that urban transportation services like Le Cab &amp; </a:t>
            </a:r>
            <a:r>
              <a:rPr lang="en-US" sz="2400" dirty="0" err="1">
                <a:solidFill>
                  <a:schemeClr val="bg1"/>
                </a:solidFill>
                <a:cs typeface="Lucida Console"/>
              </a:rPr>
              <a:t>Uber</a:t>
            </a:r>
            <a:r>
              <a:rPr lang="en-US" sz="2400" dirty="0">
                <a:solidFill>
                  <a:schemeClr val="bg1"/>
                </a:solidFill>
                <a:cs typeface="Lucida Console"/>
              </a:rPr>
              <a:t> had to make consumers wait 15 minutes before letting them in the car in order to “</a:t>
            </a:r>
            <a:r>
              <a:rPr lang="en-US" sz="2400" dirty="0" smtClean="0">
                <a:solidFill>
                  <a:schemeClr val="bg1"/>
                </a:solidFill>
                <a:cs typeface="Lucida Console"/>
              </a:rPr>
              <a:t>protect” traditional taxis…</a:t>
            </a:r>
            <a:endParaRPr lang="en-US" dirty="0">
              <a:solidFill>
                <a:schemeClr val="bg1"/>
              </a:solidFill>
            </a:endParaRPr>
          </a:p>
        </p:txBody>
      </p:sp>
    </p:spTree>
    <p:extLst>
      <p:ext uri="{BB962C8B-B14F-4D97-AF65-F5344CB8AC3E}">
        <p14:creationId xmlns:p14="http://schemas.microsoft.com/office/powerpoint/2010/main" val="5084964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4704"/>
            <a:ext cx="8686800" cy="1342593"/>
          </a:xfrm>
        </p:spPr>
        <p:txBody>
          <a:bodyPr>
            <a:noAutofit/>
          </a:bodyPr>
          <a:lstStyle/>
          <a:p>
            <a:r>
              <a:rPr lang="en-US" sz="3600" b="1" dirty="0">
                <a:solidFill>
                  <a:srgbClr val="FFFF00"/>
                </a:solidFill>
                <a:latin typeface="+mn-lt"/>
              </a:rPr>
              <a:t>3</a:t>
            </a:r>
            <a:r>
              <a:rPr lang="en-US" sz="3600" b="1" dirty="0" smtClean="0">
                <a:solidFill>
                  <a:srgbClr val="FFFF00"/>
                </a:solidFill>
                <a:latin typeface="+mn-lt"/>
              </a:rPr>
              <a:t>. Copyright Literalism: </a:t>
            </a:r>
            <a:br>
              <a:rPr lang="en-US" sz="3600" b="1" dirty="0" smtClean="0">
                <a:solidFill>
                  <a:srgbClr val="FFFF00"/>
                </a:solidFill>
                <a:latin typeface="+mn-lt"/>
              </a:rPr>
            </a:br>
            <a:r>
              <a:rPr lang="en-US" sz="3600" b="1" dirty="0" smtClean="0">
                <a:solidFill>
                  <a:srgbClr val="FFFF00"/>
                </a:solidFill>
                <a:latin typeface="+mn-lt"/>
              </a:rPr>
              <a:t> </a:t>
            </a:r>
            <a:r>
              <a:rPr lang="en-US" sz="3600" b="1" dirty="0">
                <a:solidFill>
                  <a:srgbClr val="FFFFFF"/>
                </a:solidFill>
                <a:latin typeface="+mn-lt"/>
              </a:rPr>
              <a:t>I</a:t>
            </a:r>
            <a:r>
              <a:rPr lang="en-US" sz="3600" b="1" dirty="0" smtClean="0">
                <a:solidFill>
                  <a:srgbClr val="FFFFFF"/>
                </a:solidFill>
                <a:latin typeface="+mn-lt"/>
              </a:rPr>
              <a:t>nad</a:t>
            </a:r>
            <a:r>
              <a:rPr lang="en-US" sz="3600" b="1" dirty="0" smtClean="0">
                <a:solidFill>
                  <a:schemeClr val="bg1"/>
                </a:solidFill>
                <a:latin typeface="+mn-lt"/>
              </a:rPr>
              <a:t>equate for </a:t>
            </a:r>
            <a:r>
              <a:rPr lang="en-US" sz="3600" b="1" dirty="0" smtClean="0">
                <a:solidFill>
                  <a:srgbClr val="FF0000"/>
                </a:solidFill>
                <a:latin typeface="+mn-lt"/>
              </a:rPr>
              <a:t>Canada</a:t>
            </a:r>
            <a:r>
              <a:rPr lang="en-US" sz="3600" b="1" dirty="0" smtClean="0">
                <a:solidFill>
                  <a:schemeClr val="bg1"/>
                </a:solidFill>
                <a:latin typeface="+mn-lt"/>
              </a:rPr>
              <a:t>?</a:t>
            </a:r>
            <a:endParaRPr lang="en-US" sz="3600" b="1" dirty="0">
              <a:solidFill>
                <a:schemeClr val="bg1"/>
              </a:solidFill>
              <a:latin typeface="+mn-lt"/>
            </a:endParaRPr>
          </a:p>
        </p:txBody>
      </p:sp>
      <p:pic>
        <p:nvPicPr>
          <p:cNvPr id="6" name="Content Placeholder 3" descr="Screen Shot 2014-04-12 at 5.17.46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451"/>
          <a:stretch/>
        </p:blipFill>
        <p:spPr>
          <a:xfrm>
            <a:off x="757986" y="1708783"/>
            <a:ext cx="3349200" cy="1001899"/>
          </a:xfrm>
        </p:spPr>
      </p:pic>
      <p:pic>
        <p:nvPicPr>
          <p:cNvPr id="7" name="Content Placeholder 5" descr="Screen Shot 2014-04-12 at 5.18.50 PM.png"/>
          <p:cNvPicPr>
            <a:picLocks noChangeAspect="1"/>
          </p:cNvPicPr>
          <p:nvPr/>
        </p:nvPicPr>
        <p:blipFill rotWithShape="1">
          <a:blip r:embed="rId3" cstate="email">
            <a:extLst>
              <a:ext uri="{28A0092B-C50C-407E-A947-70E740481C1C}">
                <a14:useLocalDpi xmlns:a14="http://schemas.microsoft.com/office/drawing/2010/main"/>
              </a:ext>
            </a:extLst>
          </a:blip>
          <a:srcRect l="-1" t="-1565" r="-570" b="2438"/>
          <a:stretch/>
        </p:blipFill>
        <p:spPr>
          <a:xfrm>
            <a:off x="757986" y="2710682"/>
            <a:ext cx="7614752" cy="952742"/>
          </a:xfrm>
          <a:prstGeom prst="rect">
            <a:avLst/>
          </a:prstGeom>
        </p:spPr>
      </p:pic>
      <p:pic>
        <p:nvPicPr>
          <p:cNvPr id="8" name="Content Placeholder 7" descr="Screen Shot 2014-04-12 at 5.19.16 PM.png"/>
          <p:cNvPicPr>
            <a:picLocks noChangeAspect="1"/>
          </p:cNvPicPr>
          <p:nvPr/>
        </p:nvPicPr>
        <p:blipFill rotWithShape="1">
          <a:blip r:embed="rId4" cstate="email">
            <a:extLst>
              <a:ext uri="{28A0092B-C50C-407E-A947-70E740481C1C}">
                <a14:useLocalDpi xmlns:a14="http://schemas.microsoft.com/office/drawing/2010/main"/>
              </a:ext>
            </a:extLst>
          </a:blip>
          <a:srcRect t="-2023" b="-55"/>
          <a:stretch/>
        </p:blipFill>
        <p:spPr>
          <a:xfrm>
            <a:off x="457203" y="3529649"/>
            <a:ext cx="8276489" cy="2181125"/>
          </a:xfrm>
          <a:prstGeom prst="rect">
            <a:avLst/>
          </a:prstGeom>
        </p:spPr>
      </p:pic>
    </p:spTree>
    <p:extLst>
      <p:ext uri="{BB962C8B-B14F-4D97-AF65-F5344CB8AC3E}">
        <p14:creationId xmlns:p14="http://schemas.microsoft.com/office/powerpoint/2010/main" val="16904149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2 at 7.12.09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765" b="318"/>
          <a:stretch/>
        </p:blipFill>
        <p:spPr>
          <a:xfrm>
            <a:off x="1022705" y="387374"/>
            <a:ext cx="6569242" cy="2963333"/>
          </a:xfrm>
        </p:spPr>
      </p:pic>
      <p:sp>
        <p:nvSpPr>
          <p:cNvPr id="5" name="Rectangle 4"/>
          <p:cNvSpPr/>
          <p:nvPr/>
        </p:nvSpPr>
        <p:spPr>
          <a:xfrm>
            <a:off x="541424" y="3567284"/>
            <a:ext cx="8229600" cy="1815882"/>
          </a:xfrm>
          <a:prstGeom prst="rect">
            <a:avLst/>
          </a:prstGeom>
        </p:spPr>
        <p:txBody>
          <a:bodyPr wrap="square">
            <a:spAutoFit/>
          </a:bodyPr>
          <a:lstStyle/>
          <a:p>
            <a:r>
              <a:rPr lang="en-US" sz="2800" b="1" dirty="0">
                <a:solidFill>
                  <a:srgbClr val="FFFF00"/>
                </a:solidFill>
                <a:cs typeface="Lucida Console"/>
              </a:rPr>
              <a:t>“The very concept of a business around the copyright monopoly revolves around the ability to prevent people from telling each other interesting things.” </a:t>
            </a:r>
            <a:r>
              <a:rPr lang="en-US" sz="2800" b="1" dirty="0">
                <a:solidFill>
                  <a:schemeClr val="bg1"/>
                </a:solidFill>
                <a:cs typeface="Lucida Console"/>
              </a:rPr>
              <a:t>— Scary Devil Monastery</a:t>
            </a:r>
          </a:p>
        </p:txBody>
      </p:sp>
    </p:spTree>
    <p:extLst>
      <p:ext uri="{BB962C8B-B14F-4D97-AF65-F5344CB8AC3E}">
        <p14:creationId xmlns:p14="http://schemas.microsoft.com/office/powerpoint/2010/main" val="40707855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6897" y="179147"/>
            <a:ext cx="9144000" cy="916275"/>
          </a:xfrm>
        </p:spPr>
        <p:txBody>
          <a:bodyPr>
            <a:noAutofit/>
          </a:bodyPr>
          <a:lstStyle/>
          <a:p>
            <a:r>
              <a:rPr lang="en-US" sz="3200" b="1" dirty="0" smtClean="0">
                <a:solidFill>
                  <a:srgbClr val="FFFF00"/>
                </a:solidFill>
                <a:latin typeface="+mn-lt"/>
              </a:rPr>
              <a:t>In this context: </a:t>
            </a:r>
            <a:r>
              <a:rPr lang="en-US" sz="3200" b="1" i="1" dirty="0" smtClean="0">
                <a:solidFill>
                  <a:schemeClr val="tx2">
                    <a:lumMod val="20000"/>
                    <a:lumOff val="80000"/>
                  </a:schemeClr>
                </a:solidFill>
                <a:latin typeface="+mn-lt"/>
              </a:rPr>
              <a:t>SCC “User” </a:t>
            </a:r>
            <a:r>
              <a:rPr lang="en-US" sz="3200" b="1" i="1" dirty="0">
                <a:solidFill>
                  <a:schemeClr val="tx2">
                    <a:lumMod val="20000"/>
                    <a:lumOff val="80000"/>
                  </a:schemeClr>
                </a:solidFill>
                <a:latin typeface="+mn-lt"/>
              </a:rPr>
              <a:t>p</a:t>
            </a:r>
            <a:r>
              <a:rPr lang="en-US" sz="3200" b="1" i="1" dirty="0" smtClean="0">
                <a:solidFill>
                  <a:schemeClr val="tx2">
                    <a:lumMod val="20000"/>
                    <a:lumOff val="80000"/>
                  </a:schemeClr>
                </a:solidFill>
                <a:latin typeface="+mn-lt"/>
              </a:rPr>
              <a:t>aradigm </a:t>
            </a:r>
            <a:r>
              <a:rPr lang="en-US" sz="3200" b="1" i="1" dirty="0">
                <a:solidFill>
                  <a:schemeClr val="tx2">
                    <a:lumMod val="20000"/>
                    <a:lumOff val="80000"/>
                  </a:schemeClr>
                </a:solidFill>
                <a:latin typeface="+mn-lt"/>
              </a:rPr>
              <a:t>s</a:t>
            </a:r>
            <a:r>
              <a:rPr lang="en-US" sz="3200" b="1" i="1" dirty="0" smtClean="0">
                <a:solidFill>
                  <a:schemeClr val="tx2">
                    <a:lumMod val="20000"/>
                    <a:lumOff val="80000"/>
                  </a:schemeClr>
                </a:solidFill>
                <a:latin typeface="+mn-lt"/>
              </a:rPr>
              <a:t>hifts</a:t>
            </a:r>
            <a:endParaRPr lang="en-US" sz="3200" b="1" i="1" dirty="0">
              <a:solidFill>
                <a:schemeClr val="tx2">
                  <a:lumMod val="20000"/>
                  <a:lumOff val="80000"/>
                </a:schemeClr>
              </a:solidFill>
              <a:latin typeface="+mn-lt"/>
            </a:endParaRPr>
          </a:p>
        </p:txBody>
      </p:sp>
      <p:sp>
        <p:nvSpPr>
          <p:cNvPr id="3" name="Content Placeholder 2"/>
          <p:cNvSpPr>
            <a:spLocks noGrp="1"/>
          </p:cNvSpPr>
          <p:nvPr>
            <p:ph sz="quarter" idx="10"/>
          </p:nvPr>
        </p:nvSpPr>
        <p:spPr>
          <a:xfrm>
            <a:off x="180481" y="1130957"/>
            <a:ext cx="8674767" cy="4908896"/>
          </a:xfrm>
        </p:spPr>
        <p:txBody>
          <a:bodyPr>
            <a:normAutofit/>
          </a:bodyPr>
          <a:lstStyle/>
          <a:p>
            <a:r>
              <a:rPr lang="en-US" b="1" dirty="0" smtClean="0">
                <a:solidFill>
                  <a:schemeClr val="bg1"/>
                </a:solidFill>
                <a:latin typeface="+mn-lt"/>
                <a:cs typeface="Lucida Console"/>
              </a:rPr>
              <a:t>August 2012 “Copyright Pentalogy” &amp; previous cases</a:t>
            </a:r>
          </a:p>
          <a:p>
            <a:r>
              <a:rPr lang="en-US" b="1" dirty="0" smtClean="0">
                <a:solidFill>
                  <a:schemeClr val="bg1"/>
                </a:solidFill>
                <a:latin typeface="+mn-lt"/>
                <a:cs typeface="Lucida Console"/>
              </a:rPr>
              <a:t>Moving from fair dealing as an </a:t>
            </a:r>
            <a:r>
              <a:rPr lang="en-US" b="1" dirty="0" smtClean="0">
                <a:solidFill>
                  <a:schemeClr val="accent2">
                    <a:lumMod val="40000"/>
                    <a:lumOff val="60000"/>
                  </a:schemeClr>
                </a:solidFill>
                <a:latin typeface="+mn-lt"/>
                <a:cs typeface="Lucida Console"/>
              </a:rPr>
              <a:t>exception</a:t>
            </a:r>
            <a:r>
              <a:rPr lang="en-US" b="1" dirty="0" smtClean="0">
                <a:solidFill>
                  <a:schemeClr val="bg1"/>
                </a:solidFill>
                <a:latin typeface="+mn-lt"/>
                <a:cs typeface="Lucida Console"/>
              </a:rPr>
              <a:t> </a:t>
            </a:r>
            <a:r>
              <a:rPr lang="en-US" b="1" dirty="0" smtClean="0">
                <a:solidFill>
                  <a:srgbClr val="E6B9B8"/>
                </a:solidFill>
                <a:latin typeface="+mn-lt"/>
                <a:cs typeface="Lucida Console"/>
              </a:rPr>
              <a:t>to copyright infringement </a:t>
            </a:r>
            <a:r>
              <a:rPr lang="en-US" b="1" i="1" dirty="0" smtClean="0">
                <a:solidFill>
                  <a:schemeClr val="accent3">
                    <a:lumMod val="60000"/>
                    <a:lumOff val="40000"/>
                  </a:schemeClr>
                </a:solidFill>
                <a:latin typeface="+mn-lt"/>
                <a:cs typeface="Lucida Console"/>
              </a:rPr>
              <a:t>towards</a:t>
            </a:r>
            <a:r>
              <a:rPr lang="en-US" b="1" dirty="0" smtClean="0">
                <a:solidFill>
                  <a:schemeClr val="accent3">
                    <a:lumMod val="60000"/>
                    <a:lumOff val="40000"/>
                  </a:schemeClr>
                </a:solidFill>
                <a:latin typeface="+mn-lt"/>
                <a:cs typeface="Lucida Console"/>
              </a:rPr>
              <a:t> proactive “User Rights”</a:t>
            </a:r>
          </a:p>
          <a:p>
            <a:r>
              <a:rPr lang="en-US" b="1" dirty="0" smtClean="0">
                <a:solidFill>
                  <a:schemeClr val="bg1"/>
                </a:solidFill>
                <a:latin typeface="+mn-lt"/>
                <a:cs typeface="Lucida Console"/>
              </a:rPr>
              <a:t>Right to Link (</a:t>
            </a:r>
            <a:r>
              <a:rPr lang="en-US" b="1" i="1" dirty="0">
                <a:solidFill>
                  <a:schemeClr val="bg1"/>
                </a:solidFill>
                <a:latin typeface="+mn-lt"/>
                <a:cs typeface="Lucida Console"/>
              </a:rPr>
              <a:t>Crookes v. </a:t>
            </a:r>
            <a:r>
              <a:rPr lang="en-US" b="1" i="1" dirty="0" smtClean="0">
                <a:solidFill>
                  <a:schemeClr val="bg1"/>
                </a:solidFill>
                <a:latin typeface="+mn-lt"/>
                <a:cs typeface="Lucida Console"/>
              </a:rPr>
              <a:t>Newton</a:t>
            </a:r>
            <a:r>
              <a:rPr lang="en-US" b="1" dirty="0" smtClean="0">
                <a:solidFill>
                  <a:schemeClr val="bg1"/>
                </a:solidFill>
                <a:latin typeface="+mn-lt"/>
                <a:cs typeface="Lucida Console"/>
              </a:rPr>
              <a:t>)</a:t>
            </a:r>
          </a:p>
          <a:p>
            <a:r>
              <a:rPr lang="en-US" b="1" dirty="0" smtClean="0">
                <a:solidFill>
                  <a:schemeClr val="bg1"/>
                </a:solidFill>
                <a:latin typeface="+mn-lt"/>
                <a:cs typeface="Lucida Console"/>
              </a:rPr>
              <a:t>Right to longer iTunes previews</a:t>
            </a:r>
          </a:p>
          <a:p>
            <a:r>
              <a:rPr lang="en-US" b="1" dirty="0" smtClean="0">
                <a:solidFill>
                  <a:schemeClr val="bg1"/>
                </a:solidFill>
                <a:latin typeface="+mn-lt"/>
                <a:cs typeface="Lucida Console"/>
              </a:rPr>
              <a:t>Tech Neutrality</a:t>
            </a:r>
          </a:p>
          <a:p>
            <a:r>
              <a:rPr lang="en-US" b="1" dirty="0" smtClean="0">
                <a:solidFill>
                  <a:schemeClr val="bg1"/>
                </a:solidFill>
                <a:latin typeface="+mn-lt"/>
                <a:cs typeface="Lucida Console"/>
              </a:rPr>
              <a:t>Fair dealing is to be assessed from the point of view of the purchaser/user</a:t>
            </a:r>
          </a:p>
          <a:p>
            <a:r>
              <a:rPr lang="en-US" b="1" dirty="0" smtClean="0">
                <a:solidFill>
                  <a:schemeClr val="bg1"/>
                </a:solidFill>
                <a:latin typeface="+mn-lt"/>
                <a:cs typeface="Lucida Console"/>
              </a:rPr>
              <a:t>“Research” need not be associated with traditional intellectual pursuits</a:t>
            </a:r>
          </a:p>
          <a:p>
            <a:r>
              <a:rPr lang="en-US" b="1" dirty="0" smtClean="0">
                <a:solidFill>
                  <a:srgbClr val="C6D9F1"/>
                </a:solidFill>
                <a:latin typeface="+mn-lt"/>
                <a:cs typeface="Lucida Console"/>
              </a:rPr>
              <a:t>See: </a:t>
            </a:r>
            <a:r>
              <a:rPr lang="en-US" b="1" dirty="0" smtClean="0">
                <a:solidFill>
                  <a:schemeClr val="bg1"/>
                </a:solidFill>
                <a:latin typeface="+mn-lt"/>
                <a:cs typeface="Lucida Console"/>
              </a:rPr>
              <a:t>“Reflections on the Supreme Court of Canada 2012 Copyright Decisions” (IP </a:t>
            </a:r>
            <a:r>
              <a:rPr lang="en-US" b="1" dirty="0" err="1" smtClean="0">
                <a:solidFill>
                  <a:schemeClr val="bg1"/>
                </a:solidFill>
                <a:latin typeface="+mn-lt"/>
                <a:cs typeface="Lucida Console"/>
              </a:rPr>
              <a:t>Osgoode</a:t>
            </a:r>
            <a:r>
              <a:rPr lang="en-US" b="1" dirty="0" smtClean="0">
                <a:solidFill>
                  <a:schemeClr val="bg1"/>
                </a:solidFill>
                <a:latin typeface="+mn-lt"/>
                <a:cs typeface="Lucida Console"/>
              </a:rPr>
              <a:t>) Nov. </a:t>
            </a:r>
            <a:r>
              <a:rPr lang="en-US" b="1" dirty="0" smtClean="0">
                <a:solidFill>
                  <a:schemeClr val="bg1"/>
                </a:solidFill>
                <a:latin typeface="+mn-lt"/>
                <a:cs typeface="Lucida Console"/>
              </a:rPr>
              <a:t>29,2012</a:t>
            </a:r>
          </a:p>
          <a:p>
            <a:r>
              <a:rPr lang="en-US" sz="1400" b="1" dirty="0" smtClean="0">
                <a:solidFill>
                  <a:schemeClr val="bg1"/>
                </a:solidFill>
                <a:latin typeface="+mn-lt"/>
                <a:cs typeface="Lucida Console"/>
                <a:hlinkClick r:id="rId2"/>
              </a:rPr>
              <a:t>http</a:t>
            </a:r>
            <a:r>
              <a:rPr lang="en-US" sz="1400" dirty="0">
                <a:solidFill>
                  <a:schemeClr val="bg1"/>
                </a:solidFill>
                <a:latin typeface="+mn-lt"/>
                <a:cs typeface="Lucida Console"/>
                <a:hlinkClick r:id="rId2"/>
              </a:rPr>
              <a:t>://www.iposgoode.ca/2012/11/ip-osgoode-speaker-series-the-honourable-mr-justice-marshall-rothstein-%E2%80%93-reflections-on-the-supreme-court-of-canada-2012-copyright-decisions</a:t>
            </a:r>
            <a:r>
              <a:rPr lang="en-US" sz="1400" dirty="0" smtClean="0">
                <a:solidFill>
                  <a:schemeClr val="bg1"/>
                </a:solidFill>
                <a:latin typeface="Lucida Console"/>
                <a:cs typeface="Lucida Console"/>
                <a:hlinkClick r:id="rId2"/>
              </a:rPr>
              <a:t>/</a:t>
            </a:r>
            <a:endParaRPr lang="en-US" sz="1400" dirty="0" smtClean="0">
              <a:solidFill>
                <a:schemeClr val="bg1"/>
              </a:solidFill>
              <a:latin typeface="Lucida Console"/>
              <a:cs typeface="Lucida Console"/>
            </a:endParaRPr>
          </a:p>
          <a:p>
            <a:pPr marL="0" indent="0">
              <a:buNone/>
            </a:pPr>
            <a:endParaRPr lang="en-US" dirty="0"/>
          </a:p>
        </p:txBody>
      </p:sp>
    </p:spTree>
    <p:extLst>
      <p:ext uri="{BB962C8B-B14F-4D97-AF65-F5344CB8AC3E}">
        <p14:creationId xmlns:p14="http://schemas.microsoft.com/office/powerpoint/2010/main" val="6001604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260"/>
            <a:ext cx="8229600" cy="1016000"/>
          </a:xfrm>
        </p:spPr>
        <p:txBody>
          <a:bodyPr>
            <a:normAutofit/>
          </a:bodyPr>
          <a:lstStyle/>
          <a:p>
            <a:r>
              <a:rPr lang="en-US" sz="3600" b="1" dirty="0">
                <a:solidFill>
                  <a:srgbClr val="FFFF00"/>
                </a:solidFill>
                <a:latin typeface="+mn-lt"/>
              </a:rPr>
              <a:t>SCC </a:t>
            </a:r>
            <a:r>
              <a:rPr lang="en-US" sz="3600" b="1" dirty="0" err="1">
                <a:solidFill>
                  <a:srgbClr val="FFFF00"/>
                </a:solidFill>
                <a:latin typeface="+mn-lt"/>
              </a:rPr>
              <a:t>Penatalogy</a:t>
            </a:r>
            <a:r>
              <a:rPr lang="en-US" sz="3600" b="1" dirty="0">
                <a:solidFill>
                  <a:srgbClr val="FFFF00"/>
                </a:solidFill>
                <a:latin typeface="+mn-lt"/>
              </a:rPr>
              <a:t> Quotes</a:t>
            </a:r>
            <a:endParaRPr lang="en-US" sz="3600" dirty="0">
              <a:latin typeface="+mn-lt"/>
            </a:endParaRPr>
          </a:p>
        </p:txBody>
      </p:sp>
      <p:sp>
        <p:nvSpPr>
          <p:cNvPr id="3" name="Content Placeholder 2"/>
          <p:cNvSpPr>
            <a:spLocks noGrp="1"/>
          </p:cNvSpPr>
          <p:nvPr>
            <p:ph sz="quarter" idx="10"/>
          </p:nvPr>
        </p:nvSpPr>
        <p:spPr>
          <a:xfrm>
            <a:off x="457200" y="925939"/>
            <a:ext cx="8686800" cy="5354543"/>
          </a:xfrm>
        </p:spPr>
        <p:txBody>
          <a:bodyPr>
            <a:normAutofit fontScale="85000" lnSpcReduction="20000"/>
          </a:bodyPr>
          <a:lstStyle/>
          <a:p>
            <a:pPr marL="0" indent="0">
              <a:buNone/>
            </a:pPr>
            <a:r>
              <a:rPr lang="en-US" dirty="0">
                <a:solidFill>
                  <a:schemeClr val="bg1"/>
                </a:solidFill>
                <a:latin typeface="+mn-lt"/>
                <a:cs typeface="Lucida Console"/>
              </a:rPr>
              <a:t>Abella J. for the majority in </a:t>
            </a:r>
            <a:r>
              <a:rPr lang="en-US" i="1" dirty="0">
                <a:solidFill>
                  <a:schemeClr val="bg1"/>
                </a:solidFill>
                <a:latin typeface="+mn-lt"/>
                <a:cs typeface="Lucida Console"/>
              </a:rPr>
              <a:t>Alberta (Education) </a:t>
            </a:r>
            <a:endParaRPr lang="en-US" i="1" dirty="0" smtClean="0">
              <a:solidFill>
                <a:schemeClr val="bg1"/>
              </a:solidFill>
              <a:latin typeface="+mn-lt"/>
              <a:cs typeface="Lucida Console"/>
            </a:endParaRPr>
          </a:p>
          <a:p>
            <a:pPr marL="0" indent="0">
              <a:buNone/>
            </a:pPr>
            <a:r>
              <a:rPr lang="en-US" i="1" dirty="0" smtClean="0">
                <a:solidFill>
                  <a:schemeClr val="bg1"/>
                </a:solidFill>
                <a:latin typeface="+mn-lt"/>
                <a:cs typeface="Lucida Console"/>
              </a:rPr>
              <a:t>v</a:t>
            </a:r>
            <a:r>
              <a:rPr lang="en-US" i="1" dirty="0">
                <a:solidFill>
                  <a:schemeClr val="bg1"/>
                </a:solidFill>
                <a:latin typeface="+mn-lt"/>
                <a:cs typeface="Lucida Console"/>
              </a:rPr>
              <a:t>. Canadian Copyright Licensing Agency (Access </a:t>
            </a:r>
            <a:endParaRPr lang="en-US" i="1" dirty="0" smtClean="0">
              <a:solidFill>
                <a:schemeClr val="bg1"/>
              </a:solidFill>
              <a:latin typeface="+mn-lt"/>
              <a:cs typeface="Lucida Console"/>
            </a:endParaRPr>
          </a:p>
          <a:p>
            <a:pPr marL="0" indent="0">
              <a:buNone/>
            </a:pPr>
            <a:r>
              <a:rPr lang="en-US" i="1" dirty="0" smtClean="0">
                <a:solidFill>
                  <a:schemeClr val="bg1"/>
                </a:solidFill>
                <a:latin typeface="+mn-lt"/>
                <a:cs typeface="Lucida Console"/>
              </a:rPr>
              <a:t>Copyright</a:t>
            </a:r>
            <a:r>
              <a:rPr lang="en-US" dirty="0">
                <a:solidFill>
                  <a:schemeClr val="bg1"/>
                </a:solidFill>
                <a:latin typeface="+mn-lt"/>
                <a:cs typeface="Lucida Console"/>
              </a:rPr>
              <a:t>) 2012 SCC </a:t>
            </a:r>
            <a:r>
              <a:rPr lang="en-US" dirty="0" smtClean="0">
                <a:solidFill>
                  <a:schemeClr val="bg1"/>
                </a:solidFill>
                <a:latin typeface="+mn-lt"/>
                <a:cs typeface="Lucida Console"/>
              </a:rPr>
              <a:t>37:</a:t>
            </a:r>
            <a:endParaRPr lang="en-US" dirty="0">
              <a:solidFill>
                <a:schemeClr val="bg1"/>
              </a:solidFill>
              <a:latin typeface="+mn-lt"/>
              <a:cs typeface="Lucida Console"/>
            </a:endParaRPr>
          </a:p>
          <a:p>
            <a:pPr marL="0" indent="0">
              <a:buNone/>
            </a:pPr>
            <a:r>
              <a:rPr lang="en-US" b="1" dirty="0" smtClean="0">
                <a:solidFill>
                  <a:srgbClr val="FFFF00"/>
                </a:solidFill>
                <a:latin typeface="Lucida Console"/>
                <a:cs typeface="Lucida Console"/>
              </a:rPr>
              <a:t>“</a:t>
            </a:r>
            <a:r>
              <a:rPr lang="en-US" b="1" dirty="0">
                <a:solidFill>
                  <a:srgbClr val="FFFF00"/>
                </a:solidFill>
                <a:latin typeface="Lucida Console"/>
                <a:cs typeface="Lucida Console"/>
              </a:rPr>
              <a:t>…fair dealing is a “user’s right”, and the </a:t>
            </a:r>
            <a:endParaRPr lang="en-US" b="1" dirty="0" smtClean="0">
              <a:solidFill>
                <a:srgbClr val="FFFF00"/>
              </a:solidFill>
              <a:latin typeface="Lucida Console"/>
              <a:cs typeface="Lucida Console"/>
            </a:endParaRPr>
          </a:p>
          <a:p>
            <a:pPr marL="0" indent="0">
              <a:buNone/>
            </a:pPr>
            <a:r>
              <a:rPr lang="en-US" b="1" dirty="0" smtClean="0">
                <a:solidFill>
                  <a:srgbClr val="FFFF00"/>
                </a:solidFill>
                <a:latin typeface="Lucida Console"/>
                <a:cs typeface="Lucida Console"/>
              </a:rPr>
              <a:t>relevant </a:t>
            </a:r>
            <a:r>
              <a:rPr lang="en-US" b="1" dirty="0">
                <a:solidFill>
                  <a:srgbClr val="FFFF00"/>
                </a:solidFill>
                <a:latin typeface="Lucida Console"/>
                <a:cs typeface="Lucida Console"/>
              </a:rPr>
              <a:t>perspective when considering whether the </a:t>
            </a:r>
            <a:endParaRPr lang="en-US" b="1" dirty="0" smtClean="0">
              <a:solidFill>
                <a:srgbClr val="FFFF00"/>
              </a:solidFill>
              <a:latin typeface="Lucida Console"/>
              <a:cs typeface="Lucida Console"/>
            </a:endParaRPr>
          </a:p>
          <a:p>
            <a:pPr marL="0" indent="0">
              <a:buNone/>
            </a:pPr>
            <a:r>
              <a:rPr lang="en-US" b="1" dirty="0" smtClean="0">
                <a:solidFill>
                  <a:srgbClr val="FFFF00"/>
                </a:solidFill>
                <a:latin typeface="Lucida Console"/>
                <a:cs typeface="Lucida Console"/>
              </a:rPr>
              <a:t>dealing </a:t>
            </a:r>
            <a:r>
              <a:rPr lang="en-US" b="1" dirty="0">
                <a:solidFill>
                  <a:srgbClr val="FFFF00"/>
                </a:solidFill>
                <a:latin typeface="Lucida Console"/>
                <a:cs typeface="Lucida Console"/>
              </a:rPr>
              <a:t>is for an allowable purpose…is that of the </a:t>
            </a:r>
            <a:endParaRPr lang="en-US" b="1" dirty="0" smtClean="0">
              <a:solidFill>
                <a:srgbClr val="FFFF00"/>
              </a:solidFill>
              <a:latin typeface="Lucida Console"/>
              <a:cs typeface="Lucida Console"/>
            </a:endParaRPr>
          </a:p>
          <a:p>
            <a:pPr marL="0" indent="0">
              <a:buNone/>
            </a:pPr>
            <a:r>
              <a:rPr lang="en-US" b="1" dirty="0" smtClean="0">
                <a:solidFill>
                  <a:srgbClr val="FFFF00"/>
                </a:solidFill>
                <a:latin typeface="Lucida Console"/>
                <a:cs typeface="Lucida Console"/>
              </a:rPr>
              <a:t>user</a:t>
            </a:r>
            <a:r>
              <a:rPr lang="en-US" b="1" dirty="0" smtClean="0">
                <a:solidFill>
                  <a:srgbClr val="FFFF00"/>
                </a:solidFill>
                <a:latin typeface="Lucida Console"/>
                <a:cs typeface="Lucida Console"/>
              </a:rPr>
              <a:t>…”</a:t>
            </a:r>
          </a:p>
          <a:p>
            <a:pPr marL="0" indent="0">
              <a:buNone/>
            </a:pPr>
            <a:endParaRPr lang="en-US" b="1" dirty="0">
              <a:solidFill>
                <a:srgbClr val="FFFF00"/>
              </a:solidFill>
              <a:latin typeface="Lucida Console"/>
              <a:cs typeface="Lucida Console"/>
            </a:endParaRPr>
          </a:p>
          <a:p>
            <a:pPr marL="0" indent="0">
              <a:buNone/>
            </a:pPr>
            <a:r>
              <a:rPr lang="en-US" dirty="0">
                <a:solidFill>
                  <a:schemeClr val="bg1"/>
                </a:solidFill>
                <a:latin typeface="+mn-lt"/>
                <a:cs typeface="Lucida Console"/>
              </a:rPr>
              <a:t>Abella J. for the Court in Society of composers, </a:t>
            </a:r>
            <a:endParaRPr lang="en-US" dirty="0" smtClean="0">
              <a:solidFill>
                <a:schemeClr val="bg1"/>
              </a:solidFill>
              <a:latin typeface="+mn-lt"/>
              <a:cs typeface="Lucida Console"/>
            </a:endParaRPr>
          </a:p>
          <a:p>
            <a:pPr marL="0" indent="0">
              <a:buNone/>
            </a:pPr>
            <a:r>
              <a:rPr lang="en-US" dirty="0" smtClean="0">
                <a:solidFill>
                  <a:schemeClr val="bg1"/>
                </a:solidFill>
                <a:latin typeface="+mn-lt"/>
                <a:cs typeface="Lucida Console"/>
              </a:rPr>
              <a:t>Authors </a:t>
            </a:r>
            <a:r>
              <a:rPr lang="en-US" dirty="0">
                <a:solidFill>
                  <a:schemeClr val="bg1"/>
                </a:solidFill>
                <a:latin typeface="+mn-lt"/>
                <a:cs typeface="Lucida Console"/>
              </a:rPr>
              <a:t>and Music Publishers of Canada v. Bell </a:t>
            </a:r>
            <a:endParaRPr lang="en-US" dirty="0" smtClean="0">
              <a:solidFill>
                <a:schemeClr val="bg1"/>
              </a:solidFill>
              <a:latin typeface="+mn-lt"/>
              <a:cs typeface="Lucida Console"/>
            </a:endParaRPr>
          </a:p>
          <a:p>
            <a:pPr marL="0" indent="0">
              <a:buNone/>
            </a:pPr>
            <a:r>
              <a:rPr lang="en-US" dirty="0" smtClean="0">
                <a:solidFill>
                  <a:schemeClr val="bg1"/>
                </a:solidFill>
                <a:latin typeface="+mn-lt"/>
                <a:cs typeface="Lucida Console"/>
              </a:rPr>
              <a:t>Canada </a:t>
            </a:r>
            <a:r>
              <a:rPr lang="en-US" dirty="0">
                <a:solidFill>
                  <a:schemeClr val="bg1"/>
                </a:solidFill>
                <a:latin typeface="+mn-lt"/>
                <a:cs typeface="Lucida Console"/>
              </a:rPr>
              <a:t>2012 SCC </a:t>
            </a:r>
            <a:r>
              <a:rPr lang="en-US" dirty="0" smtClean="0">
                <a:solidFill>
                  <a:schemeClr val="bg1"/>
                </a:solidFill>
                <a:latin typeface="+mn-lt"/>
                <a:cs typeface="Lucida Console"/>
              </a:rPr>
              <a:t>36:</a:t>
            </a:r>
            <a:endParaRPr lang="en-US" dirty="0">
              <a:solidFill>
                <a:schemeClr val="bg1"/>
              </a:solidFill>
              <a:latin typeface="+mn-lt"/>
              <a:cs typeface="Lucida Console"/>
            </a:endParaRPr>
          </a:p>
          <a:p>
            <a:pPr marL="0" indent="0">
              <a:buNone/>
            </a:pPr>
            <a:r>
              <a:rPr lang="en-US" b="1" dirty="0" smtClean="0">
                <a:solidFill>
                  <a:schemeClr val="bg1"/>
                </a:solidFill>
                <a:latin typeface="Lucida Console"/>
                <a:cs typeface="Lucida Console"/>
              </a:rPr>
              <a:t>“</a:t>
            </a:r>
            <a:r>
              <a:rPr lang="en-US" b="1" dirty="0">
                <a:solidFill>
                  <a:schemeClr val="bg1"/>
                </a:solidFill>
                <a:latin typeface="Lucida Console"/>
                <a:cs typeface="Lucida Console"/>
              </a:rPr>
              <a:t>Further, given the ease and magnitude with which </a:t>
            </a:r>
            <a:endParaRPr lang="en-US" b="1" dirty="0" smtClean="0">
              <a:solidFill>
                <a:schemeClr val="bg1"/>
              </a:solidFill>
              <a:latin typeface="Lucida Console"/>
              <a:cs typeface="Lucida Console"/>
            </a:endParaRPr>
          </a:p>
          <a:p>
            <a:pPr marL="0" indent="0">
              <a:buNone/>
            </a:pPr>
            <a:r>
              <a:rPr lang="en-US" b="1" dirty="0" smtClean="0">
                <a:solidFill>
                  <a:schemeClr val="bg1"/>
                </a:solidFill>
                <a:latin typeface="Lucida Console"/>
                <a:cs typeface="Lucida Console"/>
              </a:rPr>
              <a:t>digital </a:t>
            </a:r>
            <a:r>
              <a:rPr lang="en-US" b="1" dirty="0">
                <a:solidFill>
                  <a:schemeClr val="bg1"/>
                </a:solidFill>
                <a:latin typeface="Lucida Console"/>
                <a:cs typeface="Lucida Console"/>
              </a:rPr>
              <a:t>works are disseminated over the Internet, </a:t>
            </a:r>
            <a:endParaRPr lang="en-US" b="1" dirty="0" smtClean="0">
              <a:solidFill>
                <a:schemeClr val="bg1"/>
              </a:solidFill>
              <a:latin typeface="Lucida Console"/>
              <a:cs typeface="Lucida Console"/>
            </a:endParaRPr>
          </a:p>
          <a:p>
            <a:pPr marL="0" indent="0">
              <a:buNone/>
            </a:pPr>
            <a:r>
              <a:rPr lang="en-US" b="1" dirty="0" smtClean="0">
                <a:solidFill>
                  <a:srgbClr val="FFFF00"/>
                </a:solidFill>
                <a:latin typeface="Lucida Console"/>
                <a:cs typeface="Lucida Console"/>
              </a:rPr>
              <a:t>focusing </a:t>
            </a:r>
            <a:r>
              <a:rPr lang="en-US" b="1" dirty="0">
                <a:solidFill>
                  <a:srgbClr val="FFFF00"/>
                </a:solidFill>
                <a:latin typeface="Lucida Console"/>
                <a:cs typeface="Lucida Console"/>
              </a:rPr>
              <a:t>on the “aggregate” amount of the dealing in </a:t>
            </a:r>
            <a:endParaRPr lang="en-US" b="1" dirty="0" smtClean="0">
              <a:solidFill>
                <a:srgbClr val="FFFF00"/>
              </a:solidFill>
              <a:latin typeface="Lucida Console"/>
              <a:cs typeface="Lucida Console"/>
            </a:endParaRPr>
          </a:p>
          <a:p>
            <a:pPr marL="0" indent="0">
              <a:buNone/>
            </a:pPr>
            <a:r>
              <a:rPr lang="en-US" b="1" dirty="0" smtClean="0">
                <a:solidFill>
                  <a:srgbClr val="FFFF00"/>
                </a:solidFill>
                <a:latin typeface="Lucida Console"/>
                <a:cs typeface="Lucida Console"/>
              </a:rPr>
              <a:t>cases </a:t>
            </a:r>
            <a:r>
              <a:rPr lang="en-US" b="1" dirty="0">
                <a:solidFill>
                  <a:srgbClr val="FFFF00"/>
                </a:solidFill>
                <a:latin typeface="Lucida Console"/>
                <a:cs typeface="Lucida Console"/>
              </a:rPr>
              <a:t>involving digital works could well lead to </a:t>
            </a:r>
            <a:endParaRPr lang="en-US" b="1" dirty="0" smtClean="0">
              <a:solidFill>
                <a:srgbClr val="FFFF00"/>
              </a:solidFill>
              <a:latin typeface="Lucida Console"/>
              <a:cs typeface="Lucida Console"/>
            </a:endParaRPr>
          </a:p>
          <a:p>
            <a:pPr marL="0" indent="0">
              <a:buNone/>
            </a:pPr>
            <a:r>
              <a:rPr lang="en-US" b="1" dirty="0" smtClean="0">
                <a:solidFill>
                  <a:srgbClr val="FFFF00"/>
                </a:solidFill>
                <a:latin typeface="Lucida Console"/>
                <a:cs typeface="Lucida Console"/>
              </a:rPr>
              <a:t>disproportionate </a:t>
            </a:r>
            <a:r>
              <a:rPr lang="en-US" b="1" dirty="0">
                <a:solidFill>
                  <a:srgbClr val="FFFF00"/>
                </a:solidFill>
                <a:latin typeface="Lucida Console"/>
                <a:cs typeface="Lucida Console"/>
              </a:rPr>
              <a:t>findings of unfairness</a:t>
            </a:r>
            <a:r>
              <a:rPr lang="en-US" b="1" dirty="0">
                <a:solidFill>
                  <a:schemeClr val="bg1"/>
                </a:solidFill>
                <a:latin typeface="Lucida Console"/>
                <a:cs typeface="Lucida Console"/>
              </a:rPr>
              <a:t> when compared </a:t>
            </a:r>
            <a:endParaRPr lang="en-US" b="1" dirty="0" smtClean="0">
              <a:solidFill>
                <a:schemeClr val="bg1"/>
              </a:solidFill>
              <a:latin typeface="Lucida Console"/>
              <a:cs typeface="Lucida Console"/>
            </a:endParaRPr>
          </a:p>
          <a:p>
            <a:pPr marL="0" indent="0">
              <a:buNone/>
            </a:pPr>
            <a:r>
              <a:rPr lang="en-US" b="1" dirty="0" smtClean="0">
                <a:solidFill>
                  <a:schemeClr val="bg1"/>
                </a:solidFill>
                <a:latin typeface="Lucida Console"/>
                <a:cs typeface="Lucida Console"/>
              </a:rPr>
              <a:t>with </a:t>
            </a:r>
            <a:r>
              <a:rPr lang="en-US" b="1" dirty="0">
                <a:solidFill>
                  <a:schemeClr val="bg1"/>
                </a:solidFill>
                <a:latin typeface="Lucida Console"/>
                <a:cs typeface="Lucida Console"/>
              </a:rPr>
              <a:t>non-digital works</a:t>
            </a:r>
            <a:r>
              <a:rPr lang="en-US" b="1" dirty="0" smtClean="0">
                <a:solidFill>
                  <a:schemeClr val="bg1"/>
                </a:solidFill>
                <a:latin typeface="Lucida Console"/>
                <a:cs typeface="Lucida Console"/>
              </a:rPr>
              <a:t>.”</a:t>
            </a:r>
          </a:p>
          <a:p>
            <a:pPr marL="0" indent="0">
              <a:buNone/>
            </a:pPr>
            <a:endParaRPr lang="en-US" b="1" dirty="0">
              <a:solidFill>
                <a:schemeClr val="bg1"/>
              </a:solidFill>
              <a:latin typeface="Lucida Console"/>
              <a:cs typeface="Lucida Console"/>
            </a:endParaRPr>
          </a:p>
          <a:p>
            <a:pPr marL="0" indent="0">
              <a:buNone/>
            </a:pPr>
            <a:r>
              <a:rPr lang="en-US" dirty="0" smtClean="0">
                <a:solidFill>
                  <a:schemeClr val="tx2">
                    <a:lumMod val="40000"/>
                    <a:lumOff val="60000"/>
                  </a:schemeClr>
                </a:solidFill>
                <a:latin typeface="+mn-lt"/>
                <a:cs typeface="Lucida Console"/>
              </a:rPr>
              <a:t>See </a:t>
            </a:r>
            <a:r>
              <a:rPr lang="en-US" dirty="0">
                <a:solidFill>
                  <a:schemeClr val="tx2">
                    <a:lumMod val="40000"/>
                    <a:lumOff val="60000"/>
                  </a:schemeClr>
                </a:solidFill>
                <a:latin typeface="+mn-lt"/>
                <a:cs typeface="Lucida Console"/>
              </a:rPr>
              <a:t>also: </a:t>
            </a:r>
            <a:r>
              <a:rPr lang="en-US" dirty="0">
                <a:solidFill>
                  <a:schemeClr val="accent6">
                    <a:lumMod val="60000"/>
                    <a:lumOff val="40000"/>
                  </a:schemeClr>
                </a:solidFill>
                <a:latin typeface="+mn-lt"/>
                <a:cs typeface="Lucida Console"/>
              </a:rPr>
              <a:t>“Copyright Fair Use Cases of the </a:t>
            </a:r>
            <a:r>
              <a:rPr lang="en-US" dirty="0" smtClean="0">
                <a:solidFill>
                  <a:schemeClr val="accent6">
                    <a:lumMod val="60000"/>
                    <a:lumOff val="40000"/>
                  </a:schemeClr>
                </a:solidFill>
                <a:latin typeface="+mn-lt"/>
                <a:cs typeface="Lucida Console"/>
              </a:rPr>
              <a:t>United </a:t>
            </a:r>
            <a:r>
              <a:rPr lang="en-US" dirty="0">
                <a:solidFill>
                  <a:schemeClr val="accent6">
                    <a:lumMod val="60000"/>
                    <a:lumOff val="40000"/>
                  </a:schemeClr>
                </a:solidFill>
                <a:latin typeface="+mn-lt"/>
                <a:cs typeface="Lucida Console"/>
              </a:rPr>
              <a:t>States Supreme Court</a:t>
            </a:r>
            <a:r>
              <a:rPr lang="en-US" dirty="0" smtClean="0">
                <a:solidFill>
                  <a:schemeClr val="accent6">
                    <a:lumMod val="60000"/>
                    <a:lumOff val="40000"/>
                  </a:schemeClr>
                </a:solidFill>
                <a:latin typeface="+mn-lt"/>
                <a:cs typeface="Lucida Console"/>
              </a:rPr>
              <a:t>”</a:t>
            </a:r>
          </a:p>
          <a:p>
            <a:pPr marL="0" indent="0">
              <a:buNone/>
            </a:pPr>
            <a:r>
              <a:rPr lang="en-US" sz="1900" dirty="0" smtClean="0">
                <a:solidFill>
                  <a:schemeClr val="accent2"/>
                </a:solidFill>
                <a:latin typeface="+mn-lt"/>
                <a:cs typeface="Lucida Console"/>
              </a:rPr>
              <a:t> </a:t>
            </a:r>
            <a:r>
              <a:rPr lang="en-US" sz="1900" dirty="0">
                <a:solidFill>
                  <a:schemeClr val="accent2"/>
                </a:solidFill>
                <a:latin typeface="Lucida Console"/>
                <a:cs typeface="Lucida Console"/>
                <a:hlinkClick r:id="rId2"/>
              </a:rPr>
              <a:t>http://www.ipwatchdog.com/2012/10/05/copyright-fair-use-cases-of-the-united-states-supreme-court/id=26225/</a:t>
            </a:r>
            <a:endParaRPr lang="en-US" sz="1900" dirty="0">
              <a:solidFill>
                <a:schemeClr val="accent2"/>
              </a:solidFill>
              <a:latin typeface="Lucida Console"/>
              <a:cs typeface="Lucida Console"/>
            </a:endParaRPr>
          </a:p>
          <a:p>
            <a:pPr marL="0" indent="0">
              <a:buNone/>
            </a:pPr>
            <a:endParaRPr lang="en-US" sz="1900" dirty="0"/>
          </a:p>
        </p:txBody>
      </p:sp>
      <p:pic>
        <p:nvPicPr>
          <p:cNvPr id="4" name="Content Placeholder 3" descr="120px-Supreme_Court_of_Canada.jpg"/>
          <p:cNvPicPr>
            <a:picLocks noChangeAspect="1"/>
          </p:cNvPicPr>
          <p:nvPr/>
        </p:nvPicPr>
        <p:blipFill rotWithShape="1">
          <a:blip r:embed="rId3" cstate="email">
            <a:extLst>
              <a:ext uri="{28A0092B-C50C-407E-A947-70E740481C1C}">
                <a14:useLocalDpi xmlns:a14="http://schemas.microsoft.com/office/drawing/2010/main"/>
              </a:ext>
            </a:extLst>
          </a:blip>
          <a:srcRect b="-654"/>
          <a:stretch/>
        </p:blipFill>
        <p:spPr>
          <a:xfrm>
            <a:off x="6821906" y="114484"/>
            <a:ext cx="1672389" cy="1486734"/>
          </a:xfrm>
          <a:prstGeom prst="rect">
            <a:avLst/>
          </a:prstGeom>
        </p:spPr>
      </p:pic>
    </p:spTree>
    <p:extLst>
      <p:ext uri="{BB962C8B-B14F-4D97-AF65-F5344CB8AC3E}">
        <p14:creationId xmlns:p14="http://schemas.microsoft.com/office/powerpoint/2010/main" val="23658074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6026" y="33516"/>
            <a:ext cx="7483642" cy="845715"/>
          </a:xfrm>
        </p:spPr>
        <p:txBody>
          <a:bodyPr>
            <a:noAutofit/>
          </a:bodyPr>
          <a:lstStyle/>
          <a:p>
            <a:r>
              <a:rPr lang="en-US" sz="5400" b="1" dirty="0" smtClean="0">
                <a:solidFill>
                  <a:srgbClr val="FFFF00"/>
                </a:solidFill>
              </a:rPr>
              <a:t>       </a:t>
            </a:r>
            <a:r>
              <a:rPr lang="en-US" sz="3600" b="1" dirty="0" smtClean="0">
                <a:solidFill>
                  <a:srgbClr val="FFFF00"/>
                </a:solidFill>
                <a:latin typeface="+mn-lt"/>
              </a:rPr>
              <a:t>Homework…</a:t>
            </a:r>
            <a:endParaRPr lang="en-US" sz="3600" b="1" dirty="0">
              <a:solidFill>
                <a:srgbClr val="FFFF00"/>
              </a:solidFill>
              <a:latin typeface="+mn-lt"/>
            </a:endParaRPr>
          </a:p>
        </p:txBody>
      </p:sp>
      <p:sp>
        <p:nvSpPr>
          <p:cNvPr id="3" name="Content Placeholder 2"/>
          <p:cNvSpPr>
            <a:spLocks noGrp="1"/>
          </p:cNvSpPr>
          <p:nvPr>
            <p:ph sz="quarter" idx="10"/>
          </p:nvPr>
        </p:nvSpPr>
        <p:spPr>
          <a:xfrm>
            <a:off x="506468" y="1491902"/>
            <a:ext cx="8686800" cy="4331369"/>
          </a:xfrm>
        </p:spPr>
        <p:txBody>
          <a:bodyPr>
            <a:normAutofit/>
          </a:bodyPr>
          <a:lstStyle/>
          <a:p>
            <a:pPr marL="0" indent="0">
              <a:buNone/>
            </a:pPr>
            <a:endParaRPr lang="en-US" dirty="0" smtClean="0">
              <a:solidFill>
                <a:srgbClr val="000000"/>
              </a:solidFill>
              <a:hlinkClick r:id="rId2"/>
            </a:endParaRPr>
          </a:p>
          <a:p>
            <a:pPr marL="0" indent="0">
              <a:buNone/>
            </a:pPr>
            <a:endParaRPr lang="en-US" dirty="0">
              <a:hlinkClick r:id="rId2"/>
            </a:endParaRPr>
          </a:p>
          <a:p>
            <a:pPr marL="0" indent="0">
              <a:buNone/>
            </a:pPr>
            <a:endParaRPr lang="en-US" dirty="0" smtClean="0">
              <a:hlinkClick r:id="rId2"/>
            </a:endParaRPr>
          </a:p>
          <a:p>
            <a:pPr marL="0" indent="0">
              <a:buNone/>
            </a:pPr>
            <a:endParaRPr lang="en-US" dirty="0" smtClean="0">
              <a:latin typeface="Lucida Console"/>
              <a:cs typeface="Lucida Console"/>
            </a:endParaRPr>
          </a:p>
          <a:p>
            <a:pPr marL="0" indent="0">
              <a:buNone/>
            </a:pPr>
            <a:endParaRPr lang="en-US" dirty="0">
              <a:latin typeface="Lucida Console"/>
              <a:cs typeface="Lucida Console"/>
            </a:endParaRPr>
          </a:p>
          <a:p>
            <a:pPr marL="0" indent="0">
              <a:buNone/>
            </a:pPr>
            <a:endParaRPr lang="en-US" dirty="0" smtClean="0">
              <a:latin typeface="Lucida Console"/>
              <a:cs typeface="Lucida Console"/>
            </a:endParaRPr>
          </a:p>
          <a:p>
            <a:pPr marL="0" indent="0">
              <a:buNone/>
            </a:pPr>
            <a:endParaRPr lang="en-US" dirty="0">
              <a:latin typeface="Lucida Console"/>
              <a:cs typeface="Lucida Console"/>
            </a:endParaRPr>
          </a:p>
          <a:p>
            <a:pPr marL="0" indent="0">
              <a:buNone/>
            </a:pPr>
            <a:endParaRPr lang="en-US" dirty="0" smtClean="0">
              <a:latin typeface="Lucida Console"/>
              <a:cs typeface="Lucida Console"/>
            </a:endParaRPr>
          </a:p>
          <a:p>
            <a:pPr marL="0" indent="0">
              <a:buNone/>
            </a:pPr>
            <a:r>
              <a:rPr lang="en-US" dirty="0" smtClean="0">
                <a:solidFill>
                  <a:srgbClr val="FFFF00"/>
                </a:solidFill>
                <a:latin typeface="+mn-lt"/>
                <a:cs typeface="Lucida Console"/>
              </a:rPr>
              <a:t>From</a:t>
            </a:r>
            <a:r>
              <a:rPr lang="en-US" dirty="0" smtClean="0">
                <a:solidFill>
                  <a:schemeClr val="bg1"/>
                </a:solidFill>
                <a:latin typeface="+mn-lt"/>
                <a:cs typeface="Lucida Console"/>
              </a:rPr>
              <a:t> </a:t>
            </a:r>
            <a:r>
              <a:rPr lang="en-US" dirty="0">
                <a:solidFill>
                  <a:schemeClr val="bg1"/>
                </a:solidFill>
                <a:latin typeface="+mn-lt"/>
                <a:cs typeface="Lucida Console"/>
              </a:rPr>
              <a:t>“The Copyright </a:t>
            </a:r>
            <a:r>
              <a:rPr lang="en-US" dirty="0" err="1">
                <a:solidFill>
                  <a:schemeClr val="bg1"/>
                </a:solidFill>
                <a:latin typeface="+mn-lt"/>
                <a:cs typeface="Lucida Console"/>
              </a:rPr>
              <a:t>Pentalogy:How</a:t>
            </a:r>
            <a:r>
              <a:rPr lang="en-US" dirty="0">
                <a:solidFill>
                  <a:schemeClr val="bg1"/>
                </a:solidFill>
                <a:latin typeface="+mn-lt"/>
                <a:cs typeface="Lucida Console"/>
              </a:rPr>
              <a:t> the Supreme Court of Canada Shook the Foundations of Canadian Copyright Law, M. Geist Ed., U of Ottawa Press, </a:t>
            </a:r>
            <a:r>
              <a:rPr lang="en-US" dirty="0" smtClean="0">
                <a:solidFill>
                  <a:schemeClr val="bg1"/>
                </a:solidFill>
                <a:latin typeface="+mn-lt"/>
                <a:cs typeface="Lucida Console"/>
              </a:rPr>
              <a:t>201</a:t>
            </a:r>
            <a:endParaRPr lang="en-US" dirty="0" smtClean="0">
              <a:solidFill>
                <a:schemeClr val="bg1"/>
              </a:solidFill>
              <a:latin typeface="+mn-lt"/>
              <a:cs typeface="Lucida Console"/>
              <a:hlinkClick r:id="rId2"/>
            </a:endParaRPr>
          </a:p>
          <a:p>
            <a:pPr marL="0" indent="0">
              <a:buNone/>
            </a:pPr>
            <a:r>
              <a:rPr lang="en-US" sz="2000" dirty="0" smtClean="0">
                <a:latin typeface="+mn-lt"/>
                <a:cs typeface="Lucida Console"/>
                <a:hlinkClick r:id="rId2"/>
              </a:rPr>
              <a:t>http</a:t>
            </a:r>
            <a:r>
              <a:rPr lang="en-US" sz="2000" dirty="0">
                <a:latin typeface="+mn-lt"/>
                <a:cs typeface="Lucida Console"/>
                <a:hlinkClick r:id="rId2"/>
              </a:rPr>
              <a:t>://www.press.uottawa.ca/sites/default/files/9780776620848_5.</a:t>
            </a:r>
            <a:r>
              <a:rPr lang="en-US" sz="2000" dirty="0" smtClean="0">
                <a:latin typeface="+mn-lt"/>
                <a:cs typeface="Lucida Console"/>
                <a:hlinkClick r:id="rId2"/>
              </a:rPr>
              <a:t>pdf</a:t>
            </a:r>
            <a:endParaRPr lang="en-US" sz="2000" dirty="0" smtClean="0">
              <a:latin typeface="+mn-lt"/>
              <a:cs typeface="Lucida Console"/>
            </a:endParaRPr>
          </a:p>
          <a:p>
            <a:endParaRPr lang="en-US" dirty="0"/>
          </a:p>
        </p:txBody>
      </p:sp>
      <p:pic>
        <p:nvPicPr>
          <p:cNvPr id="4" name="Picture 3" descr="Screen Shot 2014-04-12 at 5.58.1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1913" y="1228239"/>
            <a:ext cx="4882439" cy="2974075"/>
          </a:xfrm>
          <a:prstGeom prst="rect">
            <a:avLst/>
          </a:prstGeom>
        </p:spPr>
      </p:pic>
    </p:spTree>
    <p:extLst>
      <p:ext uri="{BB962C8B-B14F-4D97-AF65-F5344CB8AC3E}">
        <p14:creationId xmlns:p14="http://schemas.microsoft.com/office/powerpoint/2010/main" val="1427111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4944"/>
            <a:ext cx="8229600" cy="1016000"/>
          </a:xfrm>
        </p:spPr>
        <p:txBody>
          <a:bodyPr>
            <a:normAutofit/>
          </a:bodyPr>
          <a:lstStyle/>
          <a:p>
            <a:r>
              <a:rPr lang="en-US" sz="3200" b="1" dirty="0" smtClean="0">
                <a:solidFill>
                  <a:srgbClr val="FFFF00"/>
                </a:solidFill>
                <a:latin typeface="+mn-lt"/>
              </a:rPr>
              <a:t>Memes</a:t>
            </a:r>
            <a:r>
              <a:rPr lang="en-US" sz="5400" b="1" dirty="0" smtClean="0">
                <a:solidFill>
                  <a:srgbClr val="FFFF00"/>
                </a:solidFill>
                <a:latin typeface="+mn-lt"/>
              </a:rPr>
              <a:t>…</a:t>
            </a:r>
            <a:endParaRPr lang="en-US" sz="5400" b="1" dirty="0">
              <a:solidFill>
                <a:srgbClr val="FFFF00"/>
              </a:solidFill>
              <a:latin typeface="+mn-lt"/>
            </a:endParaRPr>
          </a:p>
        </p:txBody>
      </p:sp>
      <p:sp>
        <p:nvSpPr>
          <p:cNvPr id="3" name="Content Placeholder 2"/>
          <p:cNvSpPr>
            <a:spLocks noGrp="1"/>
          </p:cNvSpPr>
          <p:nvPr>
            <p:ph sz="quarter" idx="10"/>
          </p:nvPr>
        </p:nvSpPr>
        <p:spPr>
          <a:xfrm>
            <a:off x="457200" y="1130943"/>
            <a:ext cx="8686800" cy="5030381"/>
          </a:xfrm>
        </p:spPr>
        <p:txBody>
          <a:bodyPr>
            <a:normAutofit/>
          </a:bodyPr>
          <a:lstStyle/>
          <a:p>
            <a:pPr marL="0" indent="0">
              <a:buNone/>
            </a:pPr>
            <a:r>
              <a:rPr lang="en-US" sz="3200" i="1" dirty="0">
                <a:solidFill>
                  <a:srgbClr val="FFFFFF"/>
                </a:solidFill>
                <a:latin typeface="+mn-lt"/>
                <a:cs typeface="Lucida Console"/>
              </a:rPr>
              <a:t>“Just as genes propagate themselves in the gene pool by leaping from body to body via sperms or eggs, so memes propagate themselves in the meme pool by leaping from brain to brain.”</a:t>
            </a:r>
          </a:p>
          <a:p>
            <a:pPr marL="0" indent="0">
              <a:buNone/>
            </a:pPr>
            <a:endParaRPr lang="en-US" dirty="0" smtClean="0">
              <a:solidFill>
                <a:schemeClr val="bg1"/>
              </a:solidFill>
              <a:latin typeface="Lucida Console"/>
              <a:cs typeface="Lucida Console"/>
            </a:endParaRPr>
          </a:p>
          <a:p>
            <a:pPr marL="0" indent="0">
              <a:buNone/>
            </a:pPr>
            <a:endParaRPr lang="en-US" dirty="0" smtClean="0">
              <a:solidFill>
                <a:schemeClr val="bg1"/>
              </a:solidFill>
              <a:latin typeface="Lucida Console"/>
              <a:cs typeface="Lucida Console"/>
            </a:endParaRPr>
          </a:p>
          <a:p>
            <a:pPr marL="0" indent="0">
              <a:buNone/>
            </a:pPr>
            <a:r>
              <a:rPr lang="en-US" dirty="0" smtClean="0">
                <a:solidFill>
                  <a:schemeClr val="bg1"/>
                </a:solidFill>
                <a:latin typeface="+mn-lt"/>
                <a:cs typeface="Lucida Console"/>
              </a:rPr>
              <a:t>Richard Dawkins “The Selfish Gene” (Oxford University Press 1976)</a:t>
            </a:r>
            <a:endParaRPr lang="en-US" dirty="0">
              <a:solidFill>
                <a:schemeClr val="bg1"/>
              </a:solidFill>
              <a:latin typeface="+mn-lt"/>
              <a:cs typeface="Lucida Console"/>
            </a:endParaRPr>
          </a:p>
        </p:txBody>
      </p:sp>
    </p:spTree>
    <p:extLst>
      <p:ext uri="{BB962C8B-B14F-4D97-AF65-F5344CB8AC3E}">
        <p14:creationId xmlns:p14="http://schemas.microsoft.com/office/powerpoint/2010/main" val="2583512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892" y="276726"/>
            <a:ext cx="9040330" cy="1016000"/>
          </a:xfrm>
        </p:spPr>
        <p:txBody>
          <a:bodyPr>
            <a:noAutofit/>
          </a:bodyPr>
          <a:lstStyle/>
          <a:p>
            <a:r>
              <a:rPr lang="en-US" sz="3600" b="1" dirty="0" smtClean="0">
                <a:solidFill>
                  <a:srgbClr val="FFFF00"/>
                </a:solidFill>
                <a:latin typeface="+mn-lt"/>
              </a:rPr>
              <a:t>‘</a:t>
            </a:r>
            <a:r>
              <a:rPr lang="en-US" sz="3600" b="1" dirty="0" err="1" smtClean="0">
                <a:solidFill>
                  <a:srgbClr val="FFFF00"/>
                </a:solidFill>
                <a:latin typeface="+mn-lt"/>
              </a:rPr>
              <a:t>Pentalogy</a:t>
            </a:r>
            <a:r>
              <a:rPr lang="en-US" sz="3600" b="1" dirty="0" smtClean="0">
                <a:solidFill>
                  <a:srgbClr val="FFFF00"/>
                </a:solidFill>
                <a:latin typeface="+mn-lt"/>
              </a:rPr>
              <a:t>’ as harbinger..</a:t>
            </a:r>
            <a:endParaRPr lang="en-US" sz="3600" b="1" dirty="0">
              <a:solidFill>
                <a:srgbClr val="FFFF00"/>
              </a:solidFill>
              <a:latin typeface="+mn-lt"/>
            </a:endParaRPr>
          </a:p>
        </p:txBody>
      </p:sp>
      <p:sp>
        <p:nvSpPr>
          <p:cNvPr id="3" name="Content Placeholder 2"/>
          <p:cNvSpPr>
            <a:spLocks noGrp="1"/>
          </p:cNvSpPr>
          <p:nvPr>
            <p:ph sz="quarter" idx="10"/>
          </p:nvPr>
        </p:nvSpPr>
        <p:spPr>
          <a:xfrm>
            <a:off x="457200" y="1440382"/>
            <a:ext cx="8686800" cy="5164946"/>
          </a:xfrm>
        </p:spPr>
        <p:txBody>
          <a:bodyPr>
            <a:normAutofit/>
          </a:bodyPr>
          <a:lstStyle/>
          <a:p>
            <a:pPr marL="0" indent="0">
              <a:buNone/>
            </a:pPr>
            <a:r>
              <a:rPr lang="en-US" sz="4400" dirty="0" smtClean="0">
                <a:solidFill>
                  <a:schemeClr val="bg1"/>
                </a:solidFill>
                <a:latin typeface="+mn-lt"/>
                <a:cs typeface="Lucida Console"/>
              </a:rPr>
              <a:t>User’s Rights</a:t>
            </a:r>
          </a:p>
          <a:p>
            <a:pPr marL="0" indent="0">
              <a:buNone/>
            </a:pPr>
            <a:r>
              <a:rPr lang="en-US" sz="4400" dirty="0" smtClean="0">
                <a:solidFill>
                  <a:schemeClr val="bg1"/>
                </a:solidFill>
                <a:latin typeface="+mn-lt"/>
                <a:cs typeface="Lucida Console"/>
              </a:rPr>
              <a:t>Creator’s Rights:</a:t>
            </a:r>
          </a:p>
          <a:p>
            <a:pPr marL="0" indent="0">
              <a:buNone/>
            </a:pPr>
            <a:r>
              <a:rPr lang="en-US" sz="4400" dirty="0" smtClean="0">
                <a:solidFill>
                  <a:schemeClr val="bg1"/>
                </a:solidFill>
                <a:latin typeface="+mn-lt"/>
                <a:cs typeface="Lucida Console"/>
              </a:rPr>
              <a:t>Same thing</a:t>
            </a:r>
            <a:r>
              <a:rPr lang="en-US" sz="4400" dirty="0" smtClean="0">
                <a:solidFill>
                  <a:schemeClr val="bg1"/>
                </a:solidFill>
                <a:latin typeface="+mn-lt"/>
                <a:cs typeface="Lucida Console"/>
              </a:rPr>
              <a:t>?</a:t>
            </a:r>
          </a:p>
          <a:p>
            <a:pPr marL="0" indent="0">
              <a:buNone/>
            </a:pPr>
            <a:endParaRPr lang="en-US" sz="4400" dirty="0" smtClean="0">
              <a:solidFill>
                <a:schemeClr val="bg1"/>
              </a:solidFill>
              <a:latin typeface="+mn-lt"/>
              <a:cs typeface="Lucida Console"/>
            </a:endParaRPr>
          </a:p>
          <a:p>
            <a:pPr marL="0" indent="0">
              <a:buNone/>
            </a:pPr>
            <a:r>
              <a:rPr lang="en-US" sz="3200" i="1" dirty="0" smtClean="0">
                <a:solidFill>
                  <a:srgbClr val="C3D69B"/>
                </a:solidFill>
                <a:latin typeface="Lucida Console"/>
                <a:cs typeface="Lucida Console"/>
              </a:rPr>
              <a:t>(individual rights</a:t>
            </a:r>
          </a:p>
          <a:p>
            <a:pPr marL="0" indent="0">
              <a:buNone/>
            </a:pPr>
            <a:r>
              <a:rPr lang="en-US" sz="3200" i="1" dirty="0" smtClean="0">
                <a:solidFill>
                  <a:srgbClr val="C3D69B"/>
                </a:solidFill>
                <a:latin typeface="Lucida Console"/>
                <a:cs typeface="Lucida Console"/>
              </a:rPr>
              <a:t>&amp; responsibilities)</a:t>
            </a:r>
            <a:endParaRPr lang="en-US" sz="3200" i="1" dirty="0">
              <a:solidFill>
                <a:srgbClr val="C3D69B"/>
              </a:solidFill>
              <a:latin typeface="Lucida Console"/>
              <a:cs typeface="Lucida Console"/>
            </a:endParaRPr>
          </a:p>
        </p:txBody>
      </p:sp>
      <p:pic>
        <p:nvPicPr>
          <p:cNvPr id="4" name="Content Placeholder 3"/>
          <p:cNvPicPr>
            <a:picLocks noChangeAspect="1"/>
          </p:cNvPicPr>
          <p:nvPr/>
        </p:nvPicPr>
        <p:blipFill rotWithShape="1">
          <a:blip r:embed="rId2" cstate="email">
            <a:extLst>
              <a:ext uri="{28A0092B-C50C-407E-A947-70E740481C1C}">
                <a14:useLocalDpi xmlns:a14="http://schemas.microsoft.com/office/drawing/2010/main"/>
              </a:ext>
            </a:extLst>
          </a:blip>
          <a:srcRect l="-950" r="-1034" b="-30"/>
          <a:stretch/>
        </p:blipFill>
        <p:spPr>
          <a:xfrm>
            <a:off x="5588143" y="2003035"/>
            <a:ext cx="3218972" cy="2332431"/>
          </a:xfrm>
          <a:prstGeom prst="rect">
            <a:avLst/>
          </a:prstGeom>
        </p:spPr>
      </p:pic>
    </p:spTree>
    <p:extLst>
      <p:ext uri="{BB962C8B-B14F-4D97-AF65-F5344CB8AC3E}">
        <p14:creationId xmlns:p14="http://schemas.microsoft.com/office/powerpoint/2010/main" val="14612776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192" y="228608"/>
            <a:ext cx="9144000" cy="1265267"/>
          </a:xfrm>
        </p:spPr>
        <p:txBody>
          <a:bodyPr>
            <a:noAutofit/>
          </a:bodyPr>
          <a:lstStyle/>
          <a:p>
            <a:pPr algn="ctr"/>
            <a:r>
              <a:rPr lang="en-US" sz="3200" b="1" dirty="0" smtClean="0">
                <a:solidFill>
                  <a:schemeClr val="bg1"/>
                </a:solidFill>
                <a:latin typeface="+mn-lt"/>
              </a:rPr>
              <a:t>Don</a:t>
            </a:r>
            <a:r>
              <a:rPr lang="fr-FR" sz="3200" b="1" dirty="0" smtClean="0">
                <a:solidFill>
                  <a:schemeClr val="bg1"/>
                </a:solidFill>
                <a:latin typeface="+mn-lt"/>
              </a:rPr>
              <a:t>’</a:t>
            </a:r>
            <a:r>
              <a:rPr lang="en-US" sz="3200" b="1" dirty="0" smtClean="0">
                <a:solidFill>
                  <a:schemeClr val="bg1"/>
                </a:solidFill>
                <a:latin typeface="+mn-lt"/>
              </a:rPr>
              <a:t>t Forget</a:t>
            </a:r>
            <a:r>
              <a:rPr lang="en-US" sz="3200" b="1" dirty="0" smtClean="0">
                <a:solidFill>
                  <a:schemeClr val="bg1"/>
                </a:solidFill>
                <a:latin typeface="+mn-lt"/>
              </a:rPr>
              <a:t>:</a:t>
            </a:r>
            <a:br>
              <a:rPr lang="en-US" sz="3200" b="1" dirty="0" smtClean="0">
                <a:solidFill>
                  <a:schemeClr val="bg1"/>
                </a:solidFill>
                <a:latin typeface="+mn-lt"/>
              </a:rPr>
            </a:br>
            <a:r>
              <a:rPr lang="en-US" sz="3200" b="1" dirty="0" smtClean="0">
                <a:solidFill>
                  <a:schemeClr val="bg1"/>
                </a:solidFill>
                <a:latin typeface="+mn-lt"/>
              </a:rPr>
              <a:t> </a:t>
            </a:r>
            <a:r>
              <a:rPr lang="en-US" sz="3200" b="1" dirty="0" smtClean="0">
                <a:solidFill>
                  <a:srgbClr val="FFFF00"/>
                </a:solidFill>
                <a:latin typeface="+mn-lt"/>
              </a:rPr>
              <a:t>Non-commercial </a:t>
            </a:r>
            <a:r>
              <a:rPr lang="en-US" sz="3200" b="1" dirty="0" smtClean="0">
                <a:solidFill>
                  <a:srgbClr val="FFFF00"/>
                </a:solidFill>
                <a:latin typeface="+mn-lt"/>
              </a:rPr>
              <a:t>User-generated  </a:t>
            </a:r>
            <a:r>
              <a:rPr lang="en-US" sz="3200" b="1" dirty="0" smtClean="0">
                <a:solidFill>
                  <a:srgbClr val="FFFF00"/>
                </a:solidFill>
                <a:latin typeface="+mn-lt"/>
              </a:rPr>
              <a:t>Content</a:t>
            </a:r>
            <a:r>
              <a:rPr lang="en-US" sz="3200" b="1" dirty="0" smtClean="0">
                <a:solidFill>
                  <a:srgbClr val="FFFF00"/>
                </a:solidFill>
                <a:latin typeface="+mn-lt"/>
              </a:rPr>
              <a:t>,              S.29.21 </a:t>
            </a:r>
            <a:r>
              <a:rPr lang="en-US" sz="3200" b="1" dirty="0" smtClean="0">
                <a:solidFill>
                  <a:srgbClr val="FFFF00"/>
                </a:solidFill>
                <a:latin typeface="+mn-lt"/>
              </a:rPr>
              <a:t>Copyright Act</a:t>
            </a:r>
            <a:endParaRPr lang="en-US" sz="3200" b="1" dirty="0">
              <a:solidFill>
                <a:srgbClr val="FFFF00"/>
              </a:solidFill>
              <a:latin typeface="+mn-lt"/>
            </a:endParaRPr>
          </a:p>
        </p:txBody>
      </p:sp>
      <p:sp>
        <p:nvSpPr>
          <p:cNvPr id="3" name="Content Placeholder 2"/>
          <p:cNvSpPr>
            <a:spLocks noGrp="1"/>
          </p:cNvSpPr>
          <p:nvPr>
            <p:ph sz="quarter" idx="10"/>
          </p:nvPr>
        </p:nvSpPr>
        <p:spPr>
          <a:xfrm>
            <a:off x="370416" y="1648344"/>
            <a:ext cx="8773583" cy="5024664"/>
          </a:xfrm>
        </p:spPr>
        <p:txBody>
          <a:bodyPr>
            <a:normAutofit fontScale="62500" lnSpcReduction="20000"/>
          </a:bodyPr>
          <a:lstStyle/>
          <a:p>
            <a:pPr marL="0" indent="0" fontAlgn="b">
              <a:buNone/>
            </a:pPr>
            <a:r>
              <a:rPr lang="en-US" b="1" dirty="0" smtClean="0">
                <a:solidFill>
                  <a:srgbClr val="FFFFFF"/>
                </a:solidFill>
                <a:latin typeface="Lucida Console"/>
                <a:cs typeface="Lucida Console"/>
              </a:rPr>
              <a:t>Non-commercial user-generated content</a:t>
            </a:r>
            <a:endParaRPr lang="en-US" sz="4000" dirty="0" smtClean="0">
              <a:solidFill>
                <a:srgbClr val="FFFFFF"/>
              </a:solidFill>
              <a:latin typeface="Lucida Console"/>
              <a:cs typeface="Lucida Console"/>
            </a:endParaRPr>
          </a:p>
          <a:p>
            <a:pPr marL="0" lvl="0" indent="0">
              <a:buNone/>
            </a:pPr>
            <a:r>
              <a:rPr lang="en-US" b="1" dirty="0" smtClean="0">
                <a:solidFill>
                  <a:srgbClr val="FFFFFF"/>
                </a:solidFill>
                <a:latin typeface="Lucida Console"/>
                <a:cs typeface="Lucida Console"/>
              </a:rPr>
              <a:t>29.21</a:t>
            </a:r>
            <a:r>
              <a:rPr lang="en-US" dirty="0" smtClean="0">
                <a:solidFill>
                  <a:srgbClr val="FFFFFF"/>
                </a:solidFill>
                <a:latin typeface="Lucida Console"/>
                <a:cs typeface="Lucida Console"/>
              </a:rPr>
              <a:t> (1) It is not an infringement of copyright for an individual to use </a:t>
            </a:r>
          </a:p>
          <a:p>
            <a:pPr marL="0" lvl="0" indent="0">
              <a:buNone/>
            </a:pPr>
            <a:r>
              <a:rPr lang="en-US" dirty="0" smtClean="0">
                <a:solidFill>
                  <a:srgbClr val="FFFFFF"/>
                </a:solidFill>
                <a:latin typeface="Lucida Console"/>
                <a:cs typeface="Lucida Console"/>
              </a:rPr>
              <a:t>an existing work or other subject-matter or copy of one, which has been </a:t>
            </a:r>
          </a:p>
          <a:p>
            <a:pPr marL="0" lvl="0" indent="0">
              <a:buNone/>
            </a:pPr>
            <a:r>
              <a:rPr lang="en-US" dirty="0" smtClean="0">
                <a:solidFill>
                  <a:srgbClr val="FFFFFF"/>
                </a:solidFill>
                <a:latin typeface="Lucida Console"/>
                <a:cs typeface="Lucida Console"/>
              </a:rPr>
              <a:t>published or otherwise made available to the public, </a:t>
            </a:r>
            <a:r>
              <a:rPr lang="en-US" b="1" dirty="0" smtClean="0">
                <a:solidFill>
                  <a:schemeClr val="tx2">
                    <a:lumMod val="40000"/>
                    <a:lumOff val="60000"/>
                  </a:schemeClr>
                </a:solidFill>
                <a:latin typeface="Lucida Console"/>
                <a:cs typeface="Lucida Console"/>
              </a:rPr>
              <a:t>in the creation of a </a:t>
            </a:r>
          </a:p>
          <a:p>
            <a:pPr marL="0" lvl="0" indent="0">
              <a:buNone/>
            </a:pPr>
            <a:r>
              <a:rPr lang="en-US" b="1" dirty="0" smtClean="0">
                <a:solidFill>
                  <a:schemeClr val="tx2">
                    <a:lumMod val="40000"/>
                    <a:lumOff val="60000"/>
                  </a:schemeClr>
                </a:solidFill>
                <a:latin typeface="Lucida Console"/>
                <a:cs typeface="Lucida Console"/>
              </a:rPr>
              <a:t>new work or other subject-matter </a:t>
            </a:r>
            <a:r>
              <a:rPr lang="en-US" dirty="0" smtClean="0">
                <a:solidFill>
                  <a:srgbClr val="FFFFFF"/>
                </a:solidFill>
                <a:latin typeface="Lucida Console"/>
                <a:cs typeface="Lucida Console"/>
              </a:rPr>
              <a:t>in which copyright subsists and for the </a:t>
            </a:r>
          </a:p>
          <a:p>
            <a:pPr marL="0" lvl="0" indent="0">
              <a:buNone/>
            </a:pPr>
            <a:r>
              <a:rPr lang="en-US" dirty="0" smtClean="0">
                <a:solidFill>
                  <a:srgbClr val="FFFFFF"/>
                </a:solidFill>
                <a:latin typeface="Lucida Console"/>
                <a:cs typeface="Lucida Console"/>
              </a:rPr>
              <a:t>individual — or, with the individual’s authorization, a member of their </a:t>
            </a:r>
          </a:p>
          <a:p>
            <a:pPr marL="0" lvl="0" indent="0">
              <a:buNone/>
            </a:pPr>
            <a:r>
              <a:rPr lang="en-US" dirty="0" smtClean="0">
                <a:solidFill>
                  <a:srgbClr val="FFFFFF"/>
                </a:solidFill>
                <a:latin typeface="Lucida Console"/>
                <a:cs typeface="Lucida Console"/>
              </a:rPr>
              <a:t>household — to use the new work or other subject-matter or to authorize an </a:t>
            </a:r>
          </a:p>
          <a:p>
            <a:pPr marL="0" lvl="0" indent="0">
              <a:buNone/>
            </a:pPr>
            <a:r>
              <a:rPr lang="en-US" dirty="0" smtClean="0">
                <a:solidFill>
                  <a:srgbClr val="FFFFFF"/>
                </a:solidFill>
                <a:latin typeface="Lucida Console"/>
                <a:cs typeface="Lucida Console"/>
              </a:rPr>
              <a:t>intermediary to disseminate it, </a:t>
            </a:r>
            <a:r>
              <a:rPr lang="en-US" b="1" dirty="0" smtClean="0">
                <a:solidFill>
                  <a:srgbClr val="8EB4E3"/>
                </a:solidFill>
                <a:latin typeface="Lucida Console"/>
                <a:cs typeface="Lucida Console"/>
              </a:rPr>
              <a:t>if</a:t>
            </a:r>
            <a:endParaRPr lang="en-US" sz="3600" b="1" dirty="0">
              <a:solidFill>
                <a:srgbClr val="8EB4E3"/>
              </a:solidFill>
              <a:latin typeface="Lucida Console"/>
              <a:cs typeface="Lucida Console"/>
            </a:endParaRPr>
          </a:p>
          <a:p>
            <a:pPr marL="0" lvl="0" indent="0">
              <a:buNone/>
            </a:pPr>
            <a:r>
              <a:rPr lang="en-US" dirty="0" smtClean="0">
                <a:solidFill>
                  <a:srgbClr val="FFFFFF"/>
                </a:solidFill>
                <a:latin typeface="Lucida Console"/>
                <a:cs typeface="Lucida Console"/>
              </a:rPr>
              <a:t>(</a:t>
            </a:r>
            <a:r>
              <a:rPr lang="en-US" i="1" dirty="0">
                <a:solidFill>
                  <a:srgbClr val="FFFFFF"/>
                </a:solidFill>
                <a:latin typeface="Lucida Console"/>
                <a:cs typeface="Lucida Console"/>
              </a:rPr>
              <a:t>a</a:t>
            </a:r>
            <a:r>
              <a:rPr lang="en-US" dirty="0">
                <a:solidFill>
                  <a:srgbClr val="FFFFFF"/>
                </a:solidFill>
                <a:latin typeface="Lucida Console"/>
                <a:cs typeface="Lucida Console"/>
              </a:rPr>
              <a:t>) the use of, or the authorization to disseminate, the new work </a:t>
            </a:r>
            <a:r>
              <a:rPr lang="en-US" dirty="0" smtClean="0">
                <a:solidFill>
                  <a:srgbClr val="FFFFFF"/>
                </a:solidFill>
                <a:latin typeface="Lucida Console"/>
                <a:cs typeface="Lucida Console"/>
              </a:rPr>
              <a:t> </a:t>
            </a:r>
          </a:p>
          <a:p>
            <a:pPr marL="0" lvl="0" indent="0">
              <a:buNone/>
            </a:pPr>
            <a:r>
              <a:rPr lang="en-US" dirty="0" smtClean="0">
                <a:solidFill>
                  <a:srgbClr val="FFFFFF"/>
                </a:solidFill>
                <a:latin typeface="Lucida Console"/>
                <a:cs typeface="Lucida Console"/>
              </a:rPr>
              <a:t>or </a:t>
            </a:r>
            <a:r>
              <a:rPr lang="en-US" dirty="0">
                <a:solidFill>
                  <a:srgbClr val="FFFFFF"/>
                </a:solidFill>
                <a:latin typeface="Lucida Console"/>
                <a:cs typeface="Lucida Console"/>
              </a:rPr>
              <a:t>other </a:t>
            </a:r>
            <a:r>
              <a:rPr lang="en-US" dirty="0" smtClean="0">
                <a:solidFill>
                  <a:srgbClr val="FFFFFF"/>
                </a:solidFill>
                <a:latin typeface="Lucida Console"/>
                <a:cs typeface="Lucida Console"/>
              </a:rPr>
              <a:t>subject</a:t>
            </a:r>
            <a:r>
              <a:rPr lang="en-US" dirty="0">
                <a:solidFill>
                  <a:srgbClr val="FFFFFF"/>
                </a:solidFill>
                <a:latin typeface="Lucida Console"/>
                <a:cs typeface="Lucida Console"/>
              </a:rPr>
              <a:t>-matter is </a:t>
            </a:r>
            <a:r>
              <a:rPr lang="en-US" b="1" dirty="0">
                <a:solidFill>
                  <a:srgbClr val="FFFFFF"/>
                </a:solidFill>
                <a:latin typeface="Lucida Console"/>
                <a:cs typeface="Lucida Console"/>
              </a:rPr>
              <a:t>done solely for non-</a:t>
            </a:r>
            <a:r>
              <a:rPr lang="en-US" b="1" dirty="0" smtClean="0">
                <a:solidFill>
                  <a:srgbClr val="FFFFFF"/>
                </a:solidFill>
                <a:latin typeface="Lucida Console"/>
                <a:cs typeface="Lucida Console"/>
              </a:rPr>
              <a:t>commercial purposes</a:t>
            </a:r>
            <a:r>
              <a:rPr lang="en-US" dirty="0" smtClean="0">
                <a:solidFill>
                  <a:srgbClr val="FFFFFF"/>
                </a:solidFill>
                <a:latin typeface="Lucida Console"/>
                <a:cs typeface="Lucida Console"/>
              </a:rPr>
              <a:t>;</a:t>
            </a:r>
            <a:endParaRPr lang="en-US" sz="3600" dirty="0">
              <a:solidFill>
                <a:srgbClr val="FFFFFF"/>
              </a:solidFill>
              <a:latin typeface="Lucida Console"/>
              <a:cs typeface="Lucida Console"/>
            </a:endParaRPr>
          </a:p>
          <a:p>
            <a:pPr marL="0" lvl="0" indent="0">
              <a:buNone/>
            </a:pPr>
            <a:r>
              <a:rPr lang="en-US" dirty="0" smtClean="0">
                <a:solidFill>
                  <a:srgbClr val="FFFFFF"/>
                </a:solidFill>
                <a:latin typeface="Lucida Console"/>
                <a:cs typeface="Lucida Console"/>
              </a:rPr>
              <a:t>(</a:t>
            </a:r>
            <a:r>
              <a:rPr lang="en-US" i="1" dirty="0">
                <a:solidFill>
                  <a:srgbClr val="FFFFFF"/>
                </a:solidFill>
                <a:latin typeface="Lucida Console"/>
                <a:cs typeface="Lucida Console"/>
              </a:rPr>
              <a:t>b</a:t>
            </a:r>
            <a:r>
              <a:rPr lang="en-US" dirty="0">
                <a:solidFill>
                  <a:srgbClr val="FFFFFF"/>
                </a:solidFill>
                <a:latin typeface="Lucida Console"/>
                <a:cs typeface="Lucida Console"/>
              </a:rPr>
              <a:t>)</a:t>
            </a:r>
            <a:r>
              <a:rPr lang="en-US" dirty="0">
                <a:latin typeface="Lucida Console"/>
                <a:cs typeface="Lucida Console"/>
              </a:rPr>
              <a:t> </a:t>
            </a:r>
            <a:r>
              <a:rPr lang="en-US" b="1" dirty="0">
                <a:solidFill>
                  <a:srgbClr val="8EB4E3"/>
                </a:solidFill>
                <a:latin typeface="Lucida Console"/>
                <a:cs typeface="Lucida Console"/>
              </a:rPr>
              <a:t>the source </a:t>
            </a:r>
            <a:r>
              <a:rPr lang="en-US" dirty="0">
                <a:solidFill>
                  <a:srgbClr val="FFFFFF"/>
                </a:solidFill>
                <a:latin typeface="Lucida Console"/>
                <a:cs typeface="Lucida Console"/>
              </a:rPr>
              <a:t>— and, if given in the source, the name of the </a:t>
            </a:r>
            <a:r>
              <a:rPr lang="en-US" dirty="0" smtClean="0">
                <a:solidFill>
                  <a:srgbClr val="FFFFFF"/>
                </a:solidFill>
                <a:latin typeface="Lucida Console"/>
                <a:cs typeface="Lucida Console"/>
              </a:rPr>
              <a:t>author</a:t>
            </a:r>
            <a:r>
              <a:rPr lang="en-US" dirty="0">
                <a:solidFill>
                  <a:srgbClr val="FFFFFF"/>
                </a:solidFill>
                <a:latin typeface="Lucida Console"/>
                <a:cs typeface="Lucida Console"/>
              </a:rPr>
              <a:t>, </a:t>
            </a:r>
            <a:endParaRPr lang="en-US" dirty="0" smtClean="0">
              <a:solidFill>
                <a:srgbClr val="FFFFFF"/>
              </a:solidFill>
              <a:latin typeface="Lucida Console"/>
              <a:cs typeface="Lucida Console"/>
            </a:endParaRPr>
          </a:p>
          <a:p>
            <a:pPr marL="0" lvl="0" indent="0">
              <a:buNone/>
            </a:pPr>
            <a:r>
              <a:rPr lang="en-US" dirty="0" smtClean="0">
                <a:solidFill>
                  <a:srgbClr val="FFFFFF"/>
                </a:solidFill>
                <a:latin typeface="Lucida Console"/>
                <a:cs typeface="Lucida Console"/>
              </a:rPr>
              <a:t>performer</a:t>
            </a:r>
            <a:r>
              <a:rPr lang="en-US" dirty="0">
                <a:solidFill>
                  <a:srgbClr val="FFFFFF"/>
                </a:solidFill>
                <a:latin typeface="Lucida Console"/>
                <a:cs typeface="Lucida Console"/>
              </a:rPr>
              <a:t>, </a:t>
            </a:r>
            <a:r>
              <a:rPr lang="en-US" dirty="0" smtClean="0">
                <a:solidFill>
                  <a:srgbClr val="FFFFFF"/>
                </a:solidFill>
                <a:latin typeface="Lucida Console"/>
                <a:cs typeface="Lucida Console"/>
              </a:rPr>
              <a:t>maker </a:t>
            </a:r>
            <a:r>
              <a:rPr lang="en-US" dirty="0">
                <a:solidFill>
                  <a:srgbClr val="FFFFFF"/>
                </a:solidFill>
                <a:latin typeface="Lucida Console"/>
                <a:cs typeface="Lucida Console"/>
              </a:rPr>
              <a:t>or broadcaster — of the existing work or </a:t>
            </a:r>
            <a:r>
              <a:rPr lang="en-US" dirty="0" smtClean="0">
                <a:solidFill>
                  <a:srgbClr val="FFFFFF"/>
                </a:solidFill>
                <a:latin typeface="Lucida Console"/>
                <a:cs typeface="Lucida Console"/>
              </a:rPr>
              <a:t>other </a:t>
            </a:r>
            <a:r>
              <a:rPr lang="en-US" dirty="0">
                <a:solidFill>
                  <a:srgbClr val="FFFFFF"/>
                </a:solidFill>
                <a:latin typeface="Lucida Console"/>
                <a:cs typeface="Lucida Console"/>
              </a:rPr>
              <a:t>subject</a:t>
            </a:r>
            <a:r>
              <a:rPr lang="en-US" dirty="0" smtClean="0">
                <a:solidFill>
                  <a:srgbClr val="FFFFFF"/>
                </a:solidFill>
                <a:latin typeface="Lucida Console"/>
                <a:cs typeface="Lucida Console"/>
              </a:rPr>
              <a:t>-</a:t>
            </a:r>
          </a:p>
          <a:p>
            <a:pPr marL="0" lvl="0" indent="0">
              <a:buNone/>
            </a:pPr>
            <a:r>
              <a:rPr lang="en-US" dirty="0" smtClean="0">
                <a:solidFill>
                  <a:srgbClr val="FFFFFF"/>
                </a:solidFill>
                <a:latin typeface="Lucida Console"/>
                <a:cs typeface="Lucida Console"/>
              </a:rPr>
              <a:t>matter </a:t>
            </a:r>
            <a:r>
              <a:rPr lang="en-US" dirty="0">
                <a:solidFill>
                  <a:srgbClr val="FFFFFF"/>
                </a:solidFill>
                <a:latin typeface="Lucida Console"/>
                <a:cs typeface="Lucida Console"/>
              </a:rPr>
              <a:t>or copy of it </a:t>
            </a:r>
            <a:r>
              <a:rPr lang="en-US" dirty="0" smtClean="0">
                <a:solidFill>
                  <a:srgbClr val="FFFFFF"/>
                </a:solidFill>
                <a:latin typeface="Lucida Console"/>
                <a:cs typeface="Lucida Console"/>
              </a:rPr>
              <a:t>are </a:t>
            </a:r>
            <a:r>
              <a:rPr lang="en-US" b="1" dirty="0">
                <a:solidFill>
                  <a:srgbClr val="8EB4E3"/>
                </a:solidFill>
                <a:latin typeface="Lucida Console"/>
                <a:cs typeface="Lucida Console"/>
              </a:rPr>
              <a:t>mentioned, if it is </a:t>
            </a:r>
            <a:r>
              <a:rPr lang="en-US" b="1" dirty="0" smtClean="0">
                <a:solidFill>
                  <a:srgbClr val="8EB4E3"/>
                </a:solidFill>
                <a:latin typeface="Lucida Console"/>
                <a:cs typeface="Lucida Console"/>
              </a:rPr>
              <a:t>reasonable </a:t>
            </a:r>
            <a:r>
              <a:rPr lang="en-US" b="1" dirty="0">
                <a:solidFill>
                  <a:srgbClr val="8EB4E3"/>
                </a:solidFill>
                <a:latin typeface="Lucida Console"/>
                <a:cs typeface="Lucida Console"/>
              </a:rPr>
              <a:t>in the </a:t>
            </a:r>
            <a:endParaRPr lang="en-US" b="1" dirty="0" smtClean="0">
              <a:solidFill>
                <a:srgbClr val="8EB4E3"/>
              </a:solidFill>
              <a:latin typeface="Lucida Console"/>
              <a:cs typeface="Lucida Console"/>
            </a:endParaRPr>
          </a:p>
          <a:p>
            <a:pPr marL="0" lvl="0" indent="0">
              <a:buNone/>
            </a:pPr>
            <a:r>
              <a:rPr lang="en-US" b="1" dirty="0" smtClean="0">
                <a:solidFill>
                  <a:srgbClr val="8EB4E3"/>
                </a:solidFill>
                <a:latin typeface="Lucida Console"/>
                <a:cs typeface="Lucida Console"/>
              </a:rPr>
              <a:t>circumstances </a:t>
            </a:r>
            <a:r>
              <a:rPr lang="en-US" b="1" dirty="0">
                <a:solidFill>
                  <a:srgbClr val="8EB4E3"/>
                </a:solidFill>
                <a:latin typeface="Lucida Console"/>
                <a:cs typeface="Lucida Console"/>
              </a:rPr>
              <a:t>to </a:t>
            </a:r>
            <a:r>
              <a:rPr lang="en-US" b="1" dirty="0" smtClean="0">
                <a:solidFill>
                  <a:srgbClr val="8EB4E3"/>
                </a:solidFill>
                <a:latin typeface="Lucida Console"/>
                <a:cs typeface="Lucida Console"/>
              </a:rPr>
              <a:t>do so</a:t>
            </a:r>
            <a:r>
              <a:rPr lang="en-US" dirty="0" smtClean="0">
                <a:solidFill>
                  <a:srgbClr val="FFFFFF"/>
                </a:solidFill>
                <a:latin typeface="Lucida Console"/>
                <a:cs typeface="Lucida Console"/>
              </a:rPr>
              <a:t>;</a:t>
            </a:r>
            <a:endParaRPr lang="en-US" sz="3600" dirty="0">
              <a:solidFill>
                <a:srgbClr val="FFFFFF"/>
              </a:solidFill>
              <a:latin typeface="Lucida Console"/>
              <a:cs typeface="Lucida Console"/>
            </a:endParaRPr>
          </a:p>
          <a:p>
            <a:pPr marL="0" lvl="0" indent="0">
              <a:buNone/>
            </a:pPr>
            <a:r>
              <a:rPr lang="en-US" dirty="0" smtClean="0">
                <a:solidFill>
                  <a:srgbClr val="FFFFFF"/>
                </a:solidFill>
                <a:latin typeface="Lucida Console"/>
                <a:cs typeface="Lucida Console"/>
              </a:rPr>
              <a:t>(</a:t>
            </a:r>
            <a:r>
              <a:rPr lang="en-US" i="1" dirty="0">
                <a:solidFill>
                  <a:srgbClr val="FFFFFF"/>
                </a:solidFill>
                <a:latin typeface="Lucida Console"/>
                <a:cs typeface="Lucida Console"/>
              </a:rPr>
              <a:t>c</a:t>
            </a:r>
            <a:r>
              <a:rPr lang="en-US" dirty="0">
                <a:solidFill>
                  <a:srgbClr val="FFFFFF"/>
                </a:solidFill>
                <a:latin typeface="Lucida Console"/>
                <a:cs typeface="Lucida Console"/>
              </a:rPr>
              <a:t>) </a:t>
            </a:r>
            <a:r>
              <a:rPr lang="en-US" b="1" dirty="0">
                <a:solidFill>
                  <a:srgbClr val="8EB4E3"/>
                </a:solidFill>
                <a:latin typeface="Lucida Console"/>
                <a:cs typeface="Lucida Console"/>
              </a:rPr>
              <a:t>the individual had reasonable grounds to believe that the existing work </a:t>
            </a:r>
            <a:endParaRPr lang="en-US" b="1" dirty="0" smtClean="0">
              <a:solidFill>
                <a:srgbClr val="8EB4E3"/>
              </a:solidFill>
              <a:latin typeface="Lucida Console"/>
              <a:cs typeface="Lucida Console"/>
            </a:endParaRPr>
          </a:p>
          <a:p>
            <a:pPr marL="0" lvl="0" indent="0">
              <a:buNone/>
            </a:pPr>
            <a:r>
              <a:rPr lang="en-US" dirty="0" smtClean="0">
                <a:solidFill>
                  <a:srgbClr val="FFFFFF"/>
                </a:solidFill>
                <a:latin typeface="Lucida Console"/>
                <a:cs typeface="Lucida Console"/>
              </a:rPr>
              <a:t>or other subject</a:t>
            </a:r>
            <a:r>
              <a:rPr lang="en-US" dirty="0">
                <a:solidFill>
                  <a:srgbClr val="FFFFFF"/>
                </a:solidFill>
                <a:latin typeface="Lucida Console"/>
                <a:cs typeface="Lucida Console"/>
              </a:rPr>
              <a:t>-matter or copy of it, as the case may be, </a:t>
            </a:r>
            <a:r>
              <a:rPr lang="en-US" b="1" dirty="0">
                <a:solidFill>
                  <a:srgbClr val="8EB4E3"/>
                </a:solidFill>
                <a:latin typeface="Lucida Console"/>
                <a:cs typeface="Lucida Console"/>
              </a:rPr>
              <a:t>was not </a:t>
            </a:r>
            <a:endParaRPr lang="en-US" b="1" dirty="0" smtClean="0">
              <a:solidFill>
                <a:srgbClr val="8EB4E3"/>
              </a:solidFill>
              <a:latin typeface="Lucida Console"/>
              <a:cs typeface="Lucida Console"/>
            </a:endParaRPr>
          </a:p>
          <a:p>
            <a:pPr marL="0" lvl="0" indent="0">
              <a:buNone/>
            </a:pPr>
            <a:r>
              <a:rPr lang="en-US" b="1" dirty="0" smtClean="0">
                <a:solidFill>
                  <a:srgbClr val="8EB4E3"/>
                </a:solidFill>
                <a:latin typeface="Lucida Console"/>
                <a:cs typeface="Lucida Console"/>
              </a:rPr>
              <a:t>infringing copyright</a:t>
            </a:r>
            <a:r>
              <a:rPr lang="en-US" dirty="0">
                <a:solidFill>
                  <a:srgbClr val="FFFFFF"/>
                </a:solidFill>
                <a:latin typeface="Lucida Console"/>
                <a:cs typeface="Lucida Console"/>
              </a:rPr>
              <a:t>; </a:t>
            </a:r>
            <a:r>
              <a:rPr lang="en-US" dirty="0" smtClean="0">
                <a:solidFill>
                  <a:srgbClr val="FFFFFF"/>
                </a:solidFill>
                <a:latin typeface="Lucida Console"/>
                <a:cs typeface="Lucida Console"/>
              </a:rPr>
              <a:t>and</a:t>
            </a:r>
            <a:endParaRPr lang="en-US" sz="3600" dirty="0">
              <a:solidFill>
                <a:srgbClr val="FFFFFF"/>
              </a:solidFill>
              <a:latin typeface="Lucida Console"/>
              <a:cs typeface="Lucida Console"/>
            </a:endParaRPr>
          </a:p>
          <a:p>
            <a:pPr marL="0" lvl="0" indent="0">
              <a:buNone/>
            </a:pPr>
            <a:r>
              <a:rPr lang="en-US" dirty="0" smtClean="0">
                <a:solidFill>
                  <a:srgbClr val="FFFFFF"/>
                </a:solidFill>
                <a:latin typeface="Lucida Console"/>
                <a:cs typeface="Lucida Console"/>
              </a:rPr>
              <a:t>(</a:t>
            </a:r>
            <a:r>
              <a:rPr lang="en-US" i="1" dirty="0">
                <a:solidFill>
                  <a:srgbClr val="FFFFFF"/>
                </a:solidFill>
                <a:latin typeface="Lucida Console"/>
                <a:cs typeface="Lucida Console"/>
              </a:rPr>
              <a:t>d</a:t>
            </a:r>
            <a:r>
              <a:rPr lang="en-US" dirty="0">
                <a:solidFill>
                  <a:srgbClr val="FFFFFF"/>
                </a:solidFill>
                <a:latin typeface="Lucida Console"/>
                <a:cs typeface="Lucida Console"/>
              </a:rPr>
              <a:t>) </a:t>
            </a:r>
            <a:r>
              <a:rPr lang="en-US" b="1" dirty="0">
                <a:solidFill>
                  <a:schemeClr val="tx2">
                    <a:lumMod val="40000"/>
                    <a:lumOff val="60000"/>
                  </a:schemeClr>
                </a:solidFill>
                <a:latin typeface="Lucida Console"/>
                <a:cs typeface="Lucida Console"/>
              </a:rPr>
              <a:t>the use</a:t>
            </a:r>
            <a:r>
              <a:rPr lang="en-US" b="1" dirty="0">
                <a:solidFill>
                  <a:srgbClr val="FF0000"/>
                </a:solidFill>
                <a:latin typeface="Lucida Console"/>
                <a:cs typeface="Lucida Console"/>
              </a:rPr>
              <a:t> </a:t>
            </a:r>
            <a:r>
              <a:rPr lang="en-US" dirty="0">
                <a:solidFill>
                  <a:srgbClr val="FFFFFF"/>
                </a:solidFill>
                <a:latin typeface="Lucida Console"/>
                <a:cs typeface="Lucida Console"/>
              </a:rPr>
              <a:t>of, or the authorization to disseminate, the new work or other </a:t>
            </a:r>
            <a:endParaRPr lang="en-US" dirty="0" smtClean="0">
              <a:solidFill>
                <a:srgbClr val="FFFFFF"/>
              </a:solidFill>
              <a:latin typeface="Lucida Console"/>
              <a:cs typeface="Lucida Console"/>
            </a:endParaRPr>
          </a:p>
          <a:p>
            <a:pPr marL="0" lvl="0" indent="0">
              <a:buNone/>
            </a:pPr>
            <a:r>
              <a:rPr lang="en-US" dirty="0" smtClean="0">
                <a:solidFill>
                  <a:srgbClr val="FFFFFF"/>
                </a:solidFill>
                <a:latin typeface="Lucida Console"/>
                <a:cs typeface="Lucida Console"/>
              </a:rPr>
              <a:t>subject-matter </a:t>
            </a:r>
            <a:r>
              <a:rPr lang="en-US" b="1" dirty="0">
                <a:solidFill>
                  <a:srgbClr val="8EB4E3"/>
                </a:solidFill>
                <a:latin typeface="Lucida Console"/>
                <a:cs typeface="Lucida Console"/>
              </a:rPr>
              <a:t>does not have a substantial adverse effect, financial or </a:t>
            </a:r>
            <a:endParaRPr lang="en-US" b="1" dirty="0" smtClean="0">
              <a:solidFill>
                <a:srgbClr val="8EB4E3"/>
              </a:solidFill>
              <a:latin typeface="Lucida Console"/>
              <a:cs typeface="Lucida Console"/>
            </a:endParaRPr>
          </a:p>
          <a:p>
            <a:pPr marL="0" lvl="0" indent="0">
              <a:buNone/>
            </a:pPr>
            <a:r>
              <a:rPr lang="en-US" b="1" dirty="0" smtClean="0">
                <a:solidFill>
                  <a:srgbClr val="8EB4E3"/>
                </a:solidFill>
                <a:latin typeface="Lucida Console"/>
                <a:cs typeface="Lucida Console"/>
              </a:rPr>
              <a:t>otherwise</a:t>
            </a:r>
            <a:r>
              <a:rPr lang="en-US" b="1" dirty="0">
                <a:solidFill>
                  <a:srgbClr val="8EB4E3"/>
                </a:solidFill>
                <a:latin typeface="Lucida Console"/>
                <a:cs typeface="Lucida Console"/>
              </a:rPr>
              <a:t>, on the </a:t>
            </a:r>
            <a:r>
              <a:rPr lang="en-US" b="1" dirty="0" smtClean="0">
                <a:solidFill>
                  <a:srgbClr val="8EB4E3"/>
                </a:solidFill>
                <a:latin typeface="Lucida Console"/>
                <a:cs typeface="Lucida Console"/>
              </a:rPr>
              <a:t>exploitation </a:t>
            </a:r>
            <a:r>
              <a:rPr lang="en-US" b="1" dirty="0">
                <a:solidFill>
                  <a:srgbClr val="8EB4E3"/>
                </a:solidFill>
                <a:latin typeface="Lucida Console"/>
                <a:cs typeface="Lucida Console"/>
              </a:rPr>
              <a:t>or potential exploitation of the existing </a:t>
            </a:r>
            <a:endParaRPr lang="en-US" b="1" dirty="0" smtClean="0">
              <a:solidFill>
                <a:srgbClr val="8EB4E3"/>
              </a:solidFill>
              <a:latin typeface="Lucida Console"/>
              <a:cs typeface="Lucida Console"/>
            </a:endParaRPr>
          </a:p>
          <a:p>
            <a:pPr marL="0" lvl="0" indent="0">
              <a:buNone/>
            </a:pPr>
            <a:r>
              <a:rPr lang="en-US" b="1" dirty="0" smtClean="0">
                <a:solidFill>
                  <a:srgbClr val="8EB4E3"/>
                </a:solidFill>
                <a:latin typeface="Lucida Console"/>
                <a:cs typeface="Lucida Console"/>
              </a:rPr>
              <a:t>work</a:t>
            </a:r>
            <a:r>
              <a:rPr lang="en-US" dirty="0" smtClean="0">
                <a:latin typeface="Lucida Console"/>
                <a:cs typeface="Lucida Console"/>
              </a:rPr>
              <a:t> </a:t>
            </a:r>
            <a:r>
              <a:rPr lang="en-US" dirty="0">
                <a:solidFill>
                  <a:schemeClr val="bg1"/>
                </a:solidFill>
                <a:latin typeface="Lucida Console"/>
                <a:cs typeface="Lucida Console"/>
              </a:rPr>
              <a:t>or other subject</a:t>
            </a:r>
            <a:r>
              <a:rPr lang="en-US" dirty="0" smtClean="0">
                <a:solidFill>
                  <a:schemeClr val="bg1"/>
                </a:solidFill>
                <a:latin typeface="Lucida Console"/>
                <a:cs typeface="Lucida Console"/>
              </a:rPr>
              <a:t>-matter </a:t>
            </a:r>
            <a:r>
              <a:rPr lang="en-US" dirty="0">
                <a:solidFill>
                  <a:schemeClr val="bg1"/>
                </a:solidFill>
                <a:latin typeface="Lucida Console"/>
                <a:cs typeface="Lucida Console"/>
              </a:rPr>
              <a:t>— or </a:t>
            </a:r>
            <a:r>
              <a:rPr lang="en-US" dirty="0" smtClean="0">
                <a:solidFill>
                  <a:schemeClr val="bg1"/>
                </a:solidFill>
                <a:latin typeface="Lucida Console"/>
                <a:cs typeface="Lucida Console"/>
              </a:rPr>
              <a:t>copy </a:t>
            </a:r>
            <a:r>
              <a:rPr lang="en-US" dirty="0">
                <a:solidFill>
                  <a:schemeClr val="bg1"/>
                </a:solidFill>
                <a:latin typeface="Lucida Console"/>
                <a:cs typeface="Lucida Console"/>
              </a:rPr>
              <a:t>of it — or on an existing or </a:t>
            </a:r>
            <a:endParaRPr lang="en-US" dirty="0" smtClean="0">
              <a:solidFill>
                <a:schemeClr val="bg1"/>
              </a:solidFill>
              <a:latin typeface="Lucida Console"/>
              <a:cs typeface="Lucida Console"/>
            </a:endParaRPr>
          </a:p>
          <a:p>
            <a:pPr marL="0" lvl="0" indent="0">
              <a:buNone/>
            </a:pPr>
            <a:r>
              <a:rPr lang="en-US" dirty="0" smtClean="0">
                <a:solidFill>
                  <a:schemeClr val="bg1"/>
                </a:solidFill>
                <a:latin typeface="Lucida Console"/>
                <a:cs typeface="Lucida Console"/>
              </a:rPr>
              <a:t>potential </a:t>
            </a:r>
            <a:r>
              <a:rPr lang="en-US" dirty="0">
                <a:solidFill>
                  <a:schemeClr val="bg1"/>
                </a:solidFill>
                <a:latin typeface="Lucida Console"/>
                <a:cs typeface="Lucida Console"/>
              </a:rPr>
              <a:t>market for it, including that </a:t>
            </a:r>
            <a:r>
              <a:rPr lang="en-US" dirty="0" smtClean="0">
                <a:solidFill>
                  <a:schemeClr val="bg1"/>
                </a:solidFill>
                <a:latin typeface="Lucida Console"/>
                <a:cs typeface="Lucida Console"/>
              </a:rPr>
              <a:t>the </a:t>
            </a:r>
            <a:r>
              <a:rPr lang="en-US" dirty="0">
                <a:solidFill>
                  <a:schemeClr val="bg1"/>
                </a:solidFill>
                <a:latin typeface="Lucida Console"/>
                <a:cs typeface="Lucida Console"/>
              </a:rPr>
              <a:t>new work </a:t>
            </a:r>
            <a:r>
              <a:rPr lang="en-US" dirty="0" smtClean="0">
                <a:solidFill>
                  <a:schemeClr val="bg1"/>
                </a:solidFill>
                <a:latin typeface="Lucida Console"/>
                <a:cs typeface="Lucida Console"/>
              </a:rPr>
              <a:t>or </a:t>
            </a:r>
            <a:r>
              <a:rPr lang="en-US" dirty="0">
                <a:solidFill>
                  <a:schemeClr val="bg1"/>
                </a:solidFill>
                <a:latin typeface="Lucida Console"/>
                <a:cs typeface="Lucida Console"/>
              </a:rPr>
              <a:t>other subject</a:t>
            </a:r>
            <a:r>
              <a:rPr lang="en-US" dirty="0" smtClean="0">
                <a:solidFill>
                  <a:schemeClr val="bg1"/>
                </a:solidFill>
                <a:latin typeface="Lucida Console"/>
                <a:cs typeface="Lucida Console"/>
              </a:rPr>
              <a:t>-</a:t>
            </a:r>
          </a:p>
          <a:p>
            <a:pPr marL="0" lvl="0" indent="0">
              <a:buNone/>
            </a:pPr>
            <a:r>
              <a:rPr lang="en-US" dirty="0" smtClean="0">
                <a:solidFill>
                  <a:schemeClr val="bg1"/>
                </a:solidFill>
                <a:latin typeface="Lucida Console"/>
                <a:cs typeface="Lucida Console"/>
              </a:rPr>
              <a:t>matter </a:t>
            </a:r>
            <a:r>
              <a:rPr lang="en-US" dirty="0">
                <a:solidFill>
                  <a:schemeClr val="bg1"/>
                </a:solidFill>
                <a:latin typeface="Lucida Console"/>
                <a:cs typeface="Lucida Console"/>
              </a:rPr>
              <a:t>is not a substitute for the existing one.</a:t>
            </a:r>
            <a:endParaRPr lang="en-US" sz="3600" dirty="0">
              <a:solidFill>
                <a:schemeClr val="bg1"/>
              </a:solidFill>
              <a:latin typeface="Lucida Console"/>
              <a:cs typeface="Lucida Console"/>
            </a:endParaRPr>
          </a:p>
          <a:p>
            <a:pPr marL="0" lvl="0" indent="0" fontAlgn="b">
              <a:buNone/>
            </a:pPr>
            <a:endParaRPr lang="en-US" sz="4000" dirty="0"/>
          </a:p>
          <a:p>
            <a:endParaRPr lang="en-US" dirty="0"/>
          </a:p>
        </p:txBody>
      </p:sp>
    </p:spTree>
    <p:extLst>
      <p:ext uri="{BB962C8B-B14F-4D97-AF65-F5344CB8AC3E}">
        <p14:creationId xmlns:p14="http://schemas.microsoft.com/office/powerpoint/2010/main" val="31649335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1104" y="64138"/>
            <a:ext cx="8586768" cy="1016000"/>
          </a:xfrm>
        </p:spPr>
        <p:txBody>
          <a:bodyPr>
            <a:normAutofit fontScale="90000"/>
          </a:bodyPr>
          <a:lstStyle/>
          <a:p>
            <a:r>
              <a:rPr lang="en-US" sz="4800" dirty="0"/>
              <a:t/>
            </a:r>
            <a:br>
              <a:rPr lang="en-US" sz="4800" dirty="0"/>
            </a:br>
            <a:r>
              <a:rPr lang="en-US" sz="4400" b="1" dirty="0">
                <a:solidFill>
                  <a:srgbClr val="FF0000"/>
                </a:solidFill>
              </a:rPr>
              <a:t>U</a:t>
            </a:r>
            <a:r>
              <a:rPr lang="en-US" sz="4400" b="1" dirty="0">
                <a:solidFill>
                  <a:schemeClr val="bg1"/>
                </a:solidFill>
              </a:rPr>
              <a:t>S</a:t>
            </a:r>
            <a:r>
              <a:rPr lang="en-US" sz="4400" b="1" dirty="0">
                <a:solidFill>
                  <a:srgbClr val="3366FF"/>
                </a:solidFill>
              </a:rPr>
              <a:t>A</a:t>
            </a:r>
            <a:r>
              <a:rPr lang="en-US" sz="4400" b="1" dirty="0">
                <a:solidFill>
                  <a:srgbClr val="FFFF00"/>
                </a:solidFill>
              </a:rPr>
              <a:t> </a:t>
            </a:r>
            <a:r>
              <a:rPr lang="en-US" sz="4400" b="1" dirty="0" smtClean="0">
                <a:solidFill>
                  <a:srgbClr val="FFFF00"/>
                </a:solidFill>
              </a:rPr>
              <a:t>UNRESOLVED CHALLENGES</a:t>
            </a:r>
            <a:r>
              <a:rPr lang="en-US" sz="4400" dirty="0"/>
              <a:t/>
            </a:r>
            <a:br>
              <a:rPr lang="en-US" sz="4400" dirty="0"/>
            </a:br>
            <a:endParaRPr lang="en-US" sz="4400" b="1" dirty="0">
              <a:solidFill>
                <a:srgbClr val="FFFF00"/>
              </a:solidFill>
              <a:latin typeface="+mn-lt"/>
            </a:endParaRPr>
          </a:p>
        </p:txBody>
      </p:sp>
      <p:sp>
        <p:nvSpPr>
          <p:cNvPr id="3" name="Content Placeholder 2"/>
          <p:cNvSpPr>
            <a:spLocks noGrp="1"/>
          </p:cNvSpPr>
          <p:nvPr>
            <p:ph sz="quarter" idx="10"/>
          </p:nvPr>
        </p:nvSpPr>
        <p:spPr>
          <a:xfrm>
            <a:off x="457201" y="1128266"/>
            <a:ext cx="5426242" cy="5176285"/>
          </a:xfrm>
        </p:spPr>
        <p:txBody>
          <a:bodyPr>
            <a:normAutofit fontScale="70000" lnSpcReduction="20000"/>
          </a:bodyPr>
          <a:lstStyle/>
          <a:p>
            <a:pPr marL="0" indent="0">
              <a:buNone/>
            </a:pPr>
            <a:r>
              <a:rPr lang="en-US" sz="3100" dirty="0" smtClean="0">
                <a:solidFill>
                  <a:schemeClr val="bg1"/>
                </a:solidFill>
                <a:latin typeface="Lucida Console"/>
                <a:cs typeface="Lucida Console"/>
              </a:rPr>
              <a:t>“</a:t>
            </a:r>
            <a:r>
              <a:rPr lang="en-US" sz="3100" i="1" dirty="0">
                <a:solidFill>
                  <a:schemeClr val="bg1"/>
                </a:solidFill>
                <a:latin typeface="Lucida Console"/>
                <a:cs typeface="Lucida Console"/>
              </a:rPr>
              <a:t>Judges as Bad Reviewers: </a:t>
            </a:r>
            <a:r>
              <a:rPr lang="en-US" sz="3100" i="1" dirty="0" smtClean="0">
                <a:solidFill>
                  <a:schemeClr val="bg1"/>
                </a:solidFill>
                <a:latin typeface="Lucida Console"/>
                <a:cs typeface="Lucida Console"/>
              </a:rPr>
              <a:t> </a:t>
            </a:r>
          </a:p>
          <a:p>
            <a:pPr marL="0" indent="0">
              <a:buNone/>
            </a:pPr>
            <a:r>
              <a:rPr lang="en-US" sz="3100" i="1" dirty="0" smtClean="0">
                <a:solidFill>
                  <a:schemeClr val="bg1"/>
                </a:solidFill>
                <a:latin typeface="Lucida Console"/>
                <a:cs typeface="Lucida Console"/>
              </a:rPr>
              <a:t>Fair </a:t>
            </a:r>
            <a:r>
              <a:rPr lang="en-US" sz="3100" i="1" dirty="0">
                <a:solidFill>
                  <a:schemeClr val="bg1"/>
                </a:solidFill>
                <a:latin typeface="Lucida Console"/>
                <a:cs typeface="Lucida Console"/>
              </a:rPr>
              <a:t>Use </a:t>
            </a:r>
            <a:r>
              <a:rPr lang="en-US" sz="3100" i="1" dirty="0" smtClean="0">
                <a:solidFill>
                  <a:schemeClr val="bg1"/>
                </a:solidFill>
                <a:latin typeface="Lucida Console"/>
                <a:cs typeface="Lucida Console"/>
              </a:rPr>
              <a:t>and</a:t>
            </a:r>
            <a:r>
              <a:rPr lang="en-US" sz="3100" dirty="0">
                <a:solidFill>
                  <a:schemeClr val="bg1"/>
                </a:solidFill>
                <a:latin typeface="Lucida Console"/>
                <a:cs typeface="Lucida Console"/>
              </a:rPr>
              <a:t> </a:t>
            </a:r>
            <a:endParaRPr lang="en-US" sz="3100" dirty="0" smtClean="0">
              <a:solidFill>
                <a:schemeClr val="bg1"/>
              </a:solidFill>
              <a:latin typeface="Lucida Console"/>
              <a:cs typeface="Lucida Console"/>
            </a:endParaRPr>
          </a:p>
          <a:p>
            <a:pPr marL="0" indent="0">
              <a:buNone/>
            </a:pPr>
            <a:r>
              <a:rPr lang="en-US" sz="3100" i="1" dirty="0" smtClean="0">
                <a:solidFill>
                  <a:schemeClr val="bg1"/>
                </a:solidFill>
                <a:latin typeface="Lucida Console"/>
                <a:cs typeface="Lucida Console"/>
              </a:rPr>
              <a:t>Epistemological Humility</a:t>
            </a:r>
            <a:r>
              <a:rPr lang="en-US" sz="3100" i="1" dirty="0">
                <a:solidFill>
                  <a:schemeClr val="bg1"/>
                </a:solidFill>
                <a:latin typeface="Lucida Console"/>
                <a:cs typeface="Lucida Console"/>
              </a:rPr>
              <a:t>”</a:t>
            </a:r>
            <a:r>
              <a:rPr lang="en-US" sz="3100" dirty="0">
                <a:solidFill>
                  <a:schemeClr val="bg1"/>
                </a:solidFill>
                <a:latin typeface="Lucida Console"/>
                <a:cs typeface="Lucida Console"/>
              </a:rPr>
              <a:t> </a:t>
            </a:r>
            <a:r>
              <a:rPr lang="en-US" sz="3100" dirty="0" smtClean="0">
                <a:solidFill>
                  <a:schemeClr val="bg1"/>
                </a:solidFill>
                <a:latin typeface="Lucida Console"/>
                <a:cs typeface="Lucida Console"/>
              </a:rPr>
              <a:t>  </a:t>
            </a:r>
          </a:p>
          <a:p>
            <a:pPr marL="0" indent="0">
              <a:buNone/>
            </a:pPr>
            <a:r>
              <a:rPr lang="en-US" sz="3100" dirty="0" smtClean="0">
                <a:solidFill>
                  <a:schemeClr val="bg1"/>
                </a:solidFill>
                <a:latin typeface="+mn-lt"/>
                <a:cs typeface="Lucida Console"/>
              </a:rPr>
              <a:t>Rebecca </a:t>
            </a:r>
            <a:r>
              <a:rPr lang="en-US" sz="3100" dirty="0" err="1" smtClean="0">
                <a:solidFill>
                  <a:schemeClr val="bg1"/>
                </a:solidFill>
                <a:latin typeface="+mn-lt"/>
                <a:cs typeface="Lucida Console"/>
              </a:rPr>
              <a:t>Tushnet</a:t>
            </a:r>
            <a:r>
              <a:rPr lang="en-US" sz="3100" dirty="0" smtClean="0">
                <a:solidFill>
                  <a:schemeClr val="bg1"/>
                </a:solidFill>
                <a:latin typeface="+mn-lt"/>
                <a:cs typeface="Lucida Console"/>
              </a:rPr>
              <a:t>, </a:t>
            </a:r>
          </a:p>
          <a:p>
            <a:pPr marL="0" indent="0">
              <a:buNone/>
            </a:pPr>
            <a:r>
              <a:rPr lang="en-US" sz="3100" dirty="0" smtClean="0">
                <a:solidFill>
                  <a:schemeClr val="bg1"/>
                </a:solidFill>
                <a:latin typeface="+mn-lt"/>
                <a:cs typeface="Lucida Console"/>
              </a:rPr>
              <a:t>Georgetown </a:t>
            </a:r>
            <a:r>
              <a:rPr lang="en-US" sz="3100" dirty="0">
                <a:solidFill>
                  <a:schemeClr val="bg1"/>
                </a:solidFill>
                <a:latin typeface="+mn-lt"/>
                <a:cs typeface="Lucida Console"/>
              </a:rPr>
              <a:t>University Law </a:t>
            </a:r>
            <a:endParaRPr lang="en-US" sz="3100" dirty="0" smtClean="0">
              <a:solidFill>
                <a:schemeClr val="bg1"/>
              </a:solidFill>
              <a:latin typeface="+mn-lt"/>
              <a:cs typeface="Lucida Console"/>
            </a:endParaRPr>
          </a:p>
          <a:p>
            <a:pPr marL="0" indent="0">
              <a:buNone/>
            </a:pPr>
            <a:r>
              <a:rPr lang="en-US" sz="3100" dirty="0" smtClean="0">
                <a:solidFill>
                  <a:schemeClr val="bg1"/>
                </a:solidFill>
                <a:latin typeface="+mn-lt"/>
                <a:cs typeface="Lucida Console"/>
              </a:rPr>
              <a:t>Center</a:t>
            </a:r>
            <a:endParaRPr lang="en-US" sz="3100" dirty="0">
              <a:solidFill>
                <a:schemeClr val="bg1"/>
              </a:solidFill>
              <a:latin typeface="+mn-lt"/>
              <a:cs typeface="Lucida Console"/>
            </a:endParaRPr>
          </a:p>
          <a:p>
            <a:pPr marL="0" indent="0">
              <a:buNone/>
            </a:pPr>
            <a:endParaRPr lang="en-US" sz="3100" dirty="0">
              <a:latin typeface="Lucida Console"/>
              <a:cs typeface="Lucida Console"/>
            </a:endParaRPr>
          </a:p>
          <a:p>
            <a:pPr marL="0" indent="0">
              <a:buNone/>
            </a:pPr>
            <a:r>
              <a:rPr lang="en-US" sz="3100" i="1" dirty="0" smtClean="0">
                <a:solidFill>
                  <a:schemeClr val="tx2">
                    <a:lumMod val="40000"/>
                    <a:lumOff val="60000"/>
                  </a:schemeClr>
                </a:solidFill>
                <a:latin typeface="Lucida Console"/>
                <a:cs typeface="Lucida Console"/>
              </a:rPr>
              <a:t>“</a:t>
            </a:r>
            <a:r>
              <a:rPr lang="en-US" sz="3100" i="1" dirty="0">
                <a:solidFill>
                  <a:schemeClr val="tx2">
                    <a:lumMod val="40000"/>
                    <a:lumOff val="60000"/>
                  </a:schemeClr>
                </a:solidFill>
                <a:latin typeface="Lucida Console"/>
                <a:cs typeface="Lucida Console"/>
              </a:rPr>
              <a:t>…the future of fair use as </a:t>
            </a:r>
            <a:endParaRPr lang="en-US" sz="3100" i="1" dirty="0" smtClean="0">
              <a:solidFill>
                <a:schemeClr val="tx2">
                  <a:lumMod val="40000"/>
                  <a:lumOff val="60000"/>
                </a:schemeClr>
              </a:solidFill>
              <a:latin typeface="Lucida Console"/>
              <a:cs typeface="Lucida Console"/>
            </a:endParaRPr>
          </a:p>
          <a:p>
            <a:pPr marL="0" indent="0">
              <a:buNone/>
            </a:pPr>
            <a:r>
              <a:rPr lang="en-US" sz="3100" i="1" dirty="0" smtClean="0">
                <a:solidFill>
                  <a:schemeClr val="tx2">
                    <a:lumMod val="40000"/>
                    <a:lumOff val="60000"/>
                  </a:schemeClr>
                </a:solidFill>
                <a:latin typeface="Lucida Console"/>
                <a:cs typeface="Lucida Console"/>
              </a:rPr>
              <a:t>a </a:t>
            </a:r>
            <a:r>
              <a:rPr lang="en-US" sz="3100" i="1" dirty="0">
                <a:solidFill>
                  <a:schemeClr val="tx2">
                    <a:lumMod val="40000"/>
                    <a:lumOff val="60000"/>
                  </a:schemeClr>
                </a:solidFill>
                <a:latin typeface="Lucida Console"/>
                <a:cs typeface="Lucida Console"/>
              </a:rPr>
              <a:t>formal doctrine in the </a:t>
            </a:r>
            <a:endParaRPr lang="en-US" sz="3100" i="1" dirty="0" smtClean="0">
              <a:solidFill>
                <a:schemeClr val="tx2">
                  <a:lumMod val="40000"/>
                  <a:lumOff val="60000"/>
                </a:schemeClr>
              </a:solidFill>
              <a:latin typeface="Lucida Console"/>
              <a:cs typeface="Lucida Console"/>
            </a:endParaRPr>
          </a:p>
          <a:p>
            <a:pPr marL="0" indent="0">
              <a:buNone/>
            </a:pPr>
            <a:r>
              <a:rPr lang="en-US" sz="3100" i="1" dirty="0" smtClean="0">
                <a:solidFill>
                  <a:schemeClr val="tx2">
                    <a:lumMod val="40000"/>
                    <a:lumOff val="60000"/>
                  </a:schemeClr>
                </a:solidFill>
                <a:latin typeface="Lucida Console"/>
                <a:cs typeface="Lucida Console"/>
              </a:rPr>
              <a:t>United </a:t>
            </a:r>
            <a:r>
              <a:rPr lang="en-US" sz="3100" i="1" dirty="0">
                <a:solidFill>
                  <a:schemeClr val="tx2">
                    <a:lumMod val="40000"/>
                    <a:lumOff val="60000"/>
                  </a:schemeClr>
                </a:solidFill>
                <a:latin typeface="Lucida Console"/>
                <a:cs typeface="Lucida Console"/>
              </a:rPr>
              <a:t>States depends on </a:t>
            </a:r>
            <a:endParaRPr lang="en-US" sz="3100" i="1" dirty="0" smtClean="0">
              <a:solidFill>
                <a:schemeClr val="tx2">
                  <a:lumMod val="40000"/>
                  <a:lumOff val="60000"/>
                </a:schemeClr>
              </a:solidFill>
              <a:latin typeface="Lucida Console"/>
              <a:cs typeface="Lucida Console"/>
            </a:endParaRPr>
          </a:p>
          <a:p>
            <a:pPr marL="0" indent="0">
              <a:buNone/>
            </a:pPr>
            <a:r>
              <a:rPr lang="en-US" sz="3100" i="1" dirty="0" smtClean="0">
                <a:solidFill>
                  <a:schemeClr val="tx2">
                    <a:lumMod val="40000"/>
                    <a:lumOff val="60000"/>
                  </a:schemeClr>
                </a:solidFill>
                <a:latin typeface="Lucida Console"/>
                <a:cs typeface="Lucida Console"/>
              </a:rPr>
              <a:t>whether </a:t>
            </a:r>
            <a:r>
              <a:rPr lang="en-US" sz="3100" i="1" dirty="0">
                <a:solidFill>
                  <a:schemeClr val="tx2">
                    <a:lumMod val="40000"/>
                    <a:lumOff val="60000"/>
                  </a:schemeClr>
                </a:solidFill>
                <a:latin typeface="Lucida Console"/>
                <a:cs typeface="Lucida Console"/>
              </a:rPr>
              <a:t>judges act like bad </a:t>
            </a:r>
            <a:endParaRPr lang="en-US" sz="3100" i="1" dirty="0" smtClean="0">
              <a:solidFill>
                <a:schemeClr val="tx2">
                  <a:lumMod val="40000"/>
                  <a:lumOff val="60000"/>
                </a:schemeClr>
              </a:solidFill>
              <a:latin typeface="Lucida Console"/>
              <a:cs typeface="Lucida Console"/>
            </a:endParaRPr>
          </a:p>
          <a:p>
            <a:pPr marL="0" indent="0">
              <a:buNone/>
            </a:pPr>
            <a:r>
              <a:rPr lang="en-US" sz="3100" i="1" dirty="0" smtClean="0">
                <a:solidFill>
                  <a:schemeClr val="tx2">
                    <a:lumMod val="40000"/>
                    <a:lumOff val="60000"/>
                  </a:schemeClr>
                </a:solidFill>
                <a:latin typeface="Lucida Console"/>
                <a:cs typeface="Lucida Console"/>
              </a:rPr>
              <a:t>reviewers </a:t>
            </a:r>
            <a:r>
              <a:rPr lang="en-US" sz="3100" i="1" dirty="0">
                <a:solidFill>
                  <a:schemeClr val="tx2">
                    <a:lumMod val="40000"/>
                    <a:lumOff val="60000"/>
                  </a:schemeClr>
                </a:solidFill>
                <a:latin typeface="Lucida Console"/>
                <a:cs typeface="Lucida Console"/>
              </a:rPr>
              <a:t>on </a:t>
            </a:r>
            <a:r>
              <a:rPr lang="en-US" sz="3100" i="1" dirty="0" err="1">
                <a:solidFill>
                  <a:schemeClr val="tx2">
                    <a:lumMod val="40000"/>
                    <a:lumOff val="60000"/>
                  </a:schemeClr>
                </a:solidFill>
                <a:latin typeface="Lucida Console"/>
                <a:cs typeface="Lucida Console"/>
              </a:rPr>
              <a:t>Amazon.com</a:t>
            </a:r>
            <a:r>
              <a:rPr lang="en-US" sz="3100" i="1" dirty="0">
                <a:solidFill>
                  <a:schemeClr val="tx2">
                    <a:lumMod val="40000"/>
                    <a:lumOff val="60000"/>
                  </a:schemeClr>
                </a:solidFill>
                <a:latin typeface="Lucida Console"/>
                <a:cs typeface="Lucida Console"/>
              </a:rPr>
              <a:t>, or </a:t>
            </a:r>
            <a:endParaRPr lang="en-US" sz="3100" i="1" dirty="0" smtClean="0">
              <a:solidFill>
                <a:schemeClr val="tx2">
                  <a:lumMod val="40000"/>
                  <a:lumOff val="60000"/>
                </a:schemeClr>
              </a:solidFill>
              <a:latin typeface="Lucida Console"/>
              <a:cs typeface="Lucida Console"/>
            </a:endParaRPr>
          </a:p>
          <a:p>
            <a:pPr marL="0" indent="0">
              <a:buNone/>
            </a:pPr>
            <a:r>
              <a:rPr lang="en-US" sz="3100" i="1" dirty="0" smtClean="0">
                <a:solidFill>
                  <a:schemeClr val="tx2">
                    <a:lumMod val="40000"/>
                    <a:lumOff val="60000"/>
                  </a:schemeClr>
                </a:solidFill>
                <a:latin typeface="Lucida Console"/>
                <a:cs typeface="Lucida Console"/>
              </a:rPr>
              <a:t>whether </a:t>
            </a:r>
            <a:r>
              <a:rPr lang="en-US" sz="3100" i="1" dirty="0">
                <a:solidFill>
                  <a:schemeClr val="tx2">
                    <a:lumMod val="40000"/>
                    <a:lumOff val="60000"/>
                  </a:schemeClr>
                </a:solidFill>
                <a:latin typeface="Lucida Console"/>
                <a:cs typeface="Lucida Console"/>
              </a:rPr>
              <a:t>they behave </a:t>
            </a:r>
            <a:endParaRPr lang="en-US" sz="3100" i="1" dirty="0" smtClean="0">
              <a:solidFill>
                <a:schemeClr val="tx2">
                  <a:lumMod val="40000"/>
                  <a:lumOff val="60000"/>
                </a:schemeClr>
              </a:solidFill>
              <a:latin typeface="Lucida Console"/>
              <a:cs typeface="Lucida Console"/>
            </a:endParaRPr>
          </a:p>
          <a:p>
            <a:pPr marL="0" indent="0">
              <a:buNone/>
            </a:pPr>
            <a:r>
              <a:rPr lang="en-US" sz="3100" i="1" dirty="0" smtClean="0">
                <a:solidFill>
                  <a:schemeClr val="tx2">
                    <a:lumMod val="40000"/>
                    <a:lumOff val="60000"/>
                  </a:schemeClr>
                </a:solidFill>
                <a:latin typeface="Lucida Console"/>
                <a:cs typeface="Lucida Console"/>
              </a:rPr>
              <a:t>differently </a:t>
            </a:r>
            <a:r>
              <a:rPr lang="en-US" sz="3100" i="1" dirty="0">
                <a:solidFill>
                  <a:schemeClr val="tx2">
                    <a:lumMod val="40000"/>
                    <a:lumOff val="60000"/>
                  </a:schemeClr>
                </a:solidFill>
                <a:latin typeface="Lucida Console"/>
                <a:cs typeface="Lucida Console"/>
              </a:rPr>
              <a:t>in interpreting </a:t>
            </a:r>
            <a:endParaRPr lang="en-US" sz="3100" i="1" dirty="0" smtClean="0">
              <a:solidFill>
                <a:schemeClr val="tx2">
                  <a:lumMod val="40000"/>
                  <a:lumOff val="60000"/>
                </a:schemeClr>
              </a:solidFill>
              <a:latin typeface="Lucida Console"/>
              <a:cs typeface="Lucida Console"/>
            </a:endParaRPr>
          </a:p>
          <a:p>
            <a:pPr marL="0" indent="0">
              <a:buNone/>
            </a:pPr>
            <a:r>
              <a:rPr lang="en-US" sz="3100" i="1" dirty="0" smtClean="0">
                <a:solidFill>
                  <a:schemeClr val="tx2">
                    <a:lumMod val="40000"/>
                    <a:lumOff val="60000"/>
                  </a:schemeClr>
                </a:solidFill>
                <a:latin typeface="Lucida Console"/>
                <a:cs typeface="Lucida Console"/>
              </a:rPr>
              <a:t>challenged </a:t>
            </a:r>
            <a:r>
              <a:rPr lang="en-US" sz="3100" i="1" dirty="0">
                <a:solidFill>
                  <a:schemeClr val="tx2">
                    <a:lumMod val="40000"/>
                    <a:lumOff val="60000"/>
                  </a:schemeClr>
                </a:solidFill>
                <a:latin typeface="Lucida Console"/>
                <a:cs typeface="Lucida Console"/>
              </a:rPr>
              <a:t>works than they do </a:t>
            </a:r>
            <a:endParaRPr lang="en-US" sz="3100" i="1" dirty="0" smtClean="0">
              <a:solidFill>
                <a:schemeClr val="tx2">
                  <a:lumMod val="40000"/>
                  <a:lumOff val="60000"/>
                </a:schemeClr>
              </a:solidFill>
              <a:latin typeface="Lucida Console"/>
              <a:cs typeface="Lucida Console"/>
            </a:endParaRPr>
          </a:p>
          <a:p>
            <a:pPr marL="0" indent="0">
              <a:buNone/>
            </a:pPr>
            <a:r>
              <a:rPr lang="en-US" sz="3100" i="1" dirty="0" smtClean="0">
                <a:solidFill>
                  <a:schemeClr val="tx2">
                    <a:lumMod val="40000"/>
                    <a:lumOff val="60000"/>
                  </a:schemeClr>
                </a:solidFill>
                <a:latin typeface="Lucida Console"/>
                <a:cs typeface="Lucida Console"/>
              </a:rPr>
              <a:t>in </a:t>
            </a:r>
            <a:r>
              <a:rPr lang="en-US" sz="3100" i="1" dirty="0">
                <a:solidFill>
                  <a:schemeClr val="tx2">
                    <a:lumMod val="40000"/>
                    <a:lumOff val="60000"/>
                  </a:schemeClr>
                </a:solidFill>
                <a:latin typeface="Lucida Console"/>
                <a:cs typeface="Lucida Console"/>
              </a:rPr>
              <a:t>almost every other aspect </a:t>
            </a:r>
            <a:endParaRPr lang="en-US" sz="3100" i="1" dirty="0" smtClean="0">
              <a:solidFill>
                <a:schemeClr val="tx2">
                  <a:lumMod val="40000"/>
                  <a:lumOff val="60000"/>
                </a:schemeClr>
              </a:solidFill>
              <a:latin typeface="Lucida Console"/>
              <a:cs typeface="Lucida Console"/>
            </a:endParaRPr>
          </a:p>
          <a:p>
            <a:pPr marL="0" indent="0">
              <a:buNone/>
            </a:pPr>
            <a:r>
              <a:rPr lang="en-US" sz="3100" i="1" dirty="0" smtClean="0">
                <a:solidFill>
                  <a:schemeClr val="tx2">
                    <a:lumMod val="40000"/>
                    <a:lumOff val="60000"/>
                  </a:schemeClr>
                </a:solidFill>
                <a:latin typeface="Lucida Console"/>
                <a:cs typeface="Lucida Console"/>
              </a:rPr>
              <a:t>of judging</a:t>
            </a:r>
            <a:r>
              <a:rPr lang="en-US" sz="3100" i="1" dirty="0">
                <a:solidFill>
                  <a:schemeClr val="tx2">
                    <a:lumMod val="40000"/>
                    <a:lumOff val="60000"/>
                  </a:schemeClr>
                </a:solidFill>
                <a:latin typeface="Lucida Console"/>
                <a:cs typeface="Lucida Console"/>
              </a:rPr>
              <a:t>.”</a:t>
            </a:r>
          </a:p>
          <a:p>
            <a:endParaRPr lang="en-US" dirty="0"/>
          </a:p>
        </p:txBody>
      </p:sp>
      <p:pic>
        <p:nvPicPr>
          <p:cNvPr id="4" name="Content Placeholder 3" descr="file3431250395716.jpg"/>
          <p:cNvPicPr>
            <a:picLocks noChangeAspect="1"/>
          </p:cNvPicPr>
          <p:nvPr/>
        </p:nvPicPr>
        <p:blipFill rotWithShape="1">
          <a:blip r:embed="rId2" cstate="email">
            <a:extLst>
              <a:ext uri="{28A0092B-C50C-407E-A947-70E740481C1C}">
                <a14:useLocalDpi xmlns:a14="http://schemas.microsoft.com/office/drawing/2010/main"/>
              </a:ext>
            </a:extLst>
          </a:blip>
          <a:srcRect r="-134" b="-1775"/>
          <a:stretch/>
        </p:blipFill>
        <p:spPr>
          <a:xfrm>
            <a:off x="5840712" y="1179086"/>
            <a:ext cx="2751969" cy="4184537"/>
          </a:xfrm>
          <a:prstGeom prst="rect">
            <a:avLst/>
          </a:prstGeom>
        </p:spPr>
      </p:pic>
    </p:spTree>
    <p:extLst>
      <p:ext uri="{BB962C8B-B14F-4D97-AF65-F5344CB8AC3E}">
        <p14:creationId xmlns:p14="http://schemas.microsoft.com/office/powerpoint/2010/main" val="8730848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9248" y="0"/>
            <a:ext cx="7967551" cy="1016000"/>
          </a:xfrm>
        </p:spPr>
        <p:txBody>
          <a:bodyPr>
            <a:normAutofit/>
          </a:bodyPr>
          <a:lstStyle/>
          <a:p>
            <a:r>
              <a:rPr lang="en-US" sz="3600" b="1" dirty="0" smtClean="0">
                <a:solidFill>
                  <a:srgbClr val="FFFF00"/>
                </a:solidFill>
                <a:latin typeface="+mn-lt"/>
              </a:rPr>
              <a:t>+ a weird turn</a:t>
            </a:r>
            <a:endParaRPr lang="en-US" sz="3600" b="1" dirty="0">
              <a:solidFill>
                <a:srgbClr val="FFFF00"/>
              </a:solidFill>
              <a:latin typeface="+mn-lt"/>
            </a:endParaRPr>
          </a:p>
        </p:txBody>
      </p:sp>
      <p:sp>
        <p:nvSpPr>
          <p:cNvPr id="5" name="Rectangle 4"/>
          <p:cNvSpPr/>
          <p:nvPr/>
        </p:nvSpPr>
        <p:spPr>
          <a:xfrm>
            <a:off x="998640" y="5492954"/>
            <a:ext cx="8686800" cy="677108"/>
          </a:xfrm>
          <a:prstGeom prst="rect">
            <a:avLst/>
          </a:prstGeom>
        </p:spPr>
        <p:txBody>
          <a:bodyPr wrap="square">
            <a:spAutoFit/>
          </a:bodyPr>
          <a:lstStyle/>
          <a:p>
            <a:r>
              <a:rPr lang="en-US" sz="2000" dirty="0">
                <a:cs typeface="Lucida Console"/>
              </a:rPr>
              <a:t>http://tushnet.blogspot.ca/2014/03/my-long-sad-garcia-v-google-</a:t>
            </a:r>
            <a:r>
              <a:rPr lang="en-US" sz="2000" dirty="0" err="1" smtClean="0">
                <a:cs typeface="Lucida Console"/>
              </a:rPr>
              <a:t>po</a:t>
            </a:r>
            <a:endParaRPr lang="en-US" sz="2000" dirty="0" smtClean="0">
              <a:cs typeface="Lucida Console"/>
            </a:endParaRPr>
          </a:p>
          <a:p>
            <a:endParaRPr lang="en-US" dirty="0"/>
          </a:p>
        </p:txBody>
      </p:sp>
      <p:pic>
        <p:nvPicPr>
          <p:cNvPr id="7" name="Content Placeholder 6" descr="Screen Shot 2014-04-14 at 12.57.01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668" r="-2" b="2335"/>
          <a:stretch/>
        </p:blipFill>
        <p:spPr>
          <a:xfrm>
            <a:off x="950491" y="951550"/>
            <a:ext cx="7384944" cy="4504382"/>
          </a:xfrm>
        </p:spPr>
      </p:pic>
    </p:spTree>
    <p:extLst>
      <p:ext uri="{BB962C8B-B14F-4D97-AF65-F5344CB8AC3E}">
        <p14:creationId xmlns:p14="http://schemas.microsoft.com/office/powerpoint/2010/main" val="11826598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009328" y="2599302"/>
            <a:ext cx="7122695" cy="1166624"/>
          </a:xfrm>
        </p:spPr>
        <p:txBody>
          <a:bodyPr>
            <a:normAutofit/>
          </a:bodyPr>
          <a:lstStyle/>
          <a:p>
            <a:pPr marL="0" indent="0">
              <a:buNone/>
            </a:pPr>
            <a:r>
              <a:rPr lang="en-US" sz="4800" b="1" dirty="0" smtClean="0">
                <a:solidFill>
                  <a:srgbClr val="FF0000"/>
                </a:solidFill>
                <a:latin typeface="+mn-lt"/>
              </a:rPr>
              <a:t>I.</a:t>
            </a:r>
            <a:r>
              <a:rPr lang="en-US" sz="4800" b="1" dirty="0" smtClean="0">
                <a:solidFill>
                  <a:srgbClr val="FFFF00"/>
                </a:solidFill>
                <a:latin typeface="+mn-lt"/>
              </a:rPr>
              <a:t> </a:t>
            </a:r>
            <a:r>
              <a:rPr lang="en-US" sz="4800" b="1" dirty="0" smtClean="0">
                <a:solidFill>
                  <a:srgbClr val="FFFF00"/>
                </a:solidFill>
                <a:latin typeface="+mn-lt"/>
              </a:rPr>
              <a:t>Back-lashing</a:t>
            </a:r>
            <a:endParaRPr lang="en-US" sz="4800" b="1" dirty="0">
              <a:solidFill>
                <a:srgbClr val="FFFF00"/>
              </a:solidFill>
              <a:latin typeface="+mn-lt"/>
            </a:endParaRPr>
          </a:p>
        </p:txBody>
      </p:sp>
    </p:spTree>
    <p:extLst>
      <p:ext uri="{BB962C8B-B14F-4D97-AF65-F5344CB8AC3E}">
        <p14:creationId xmlns:p14="http://schemas.microsoft.com/office/powerpoint/2010/main" val="32999491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FF0000"/>
                </a:solidFill>
                <a:latin typeface="+mn-lt"/>
              </a:rPr>
              <a:t>BACKLASH 1</a:t>
            </a:r>
            <a:endParaRPr lang="en-US" sz="3600" b="1" dirty="0">
              <a:solidFill>
                <a:srgbClr val="FF0000"/>
              </a:solidFill>
              <a:latin typeface="+mn-lt"/>
            </a:endParaRPr>
          </a:p>
        </p:txBody>
      </p:sp>
      <p:pic>
        <p:nvPicPr>
          <p:cNvPr id="4" name="Content Placeholder 3" descr="Screen Shot 2014-04-12 at 7.22.57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4101" b="-3443"/>
          <a:stretch/>
        </p:blipFill>
        <p:spPr>
          <a:xfrm>
            <a:off x="457200" y="1504035"/>
            <a:ext cx="8229600" cy="449385"/>
          </a:xfrm>
        </p:spPr>
      </p:pic>
      <p:pic>
        <p:nvPicPr>
          <p:cNvPr id="6" name="Picture 5" descr="Screen Shot 2014-04-12 at 7.25.1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6880" y="2031826"/>
            <a:ext cx="8471877" cy="2285177"/>
          </a:xfrm>
          <a:prstGeom prst="rect">
            <a:avLst/>
          </a:prstGeom>
        </p:spPr>
      </p:pic>
      <p:sp>
        <p:nvSpPr>
          <p:cNvPr id="7" name="Rectangle 6"/>
          <p:cNvSpPr/>
          <p:nvPr/>
        </p:nvSpPr>
        <p:spPr>
          <a:xfrm>
            <a:off x="481264" y="4016203"/>
            <a:ext cx="8686800" cy="1231106"/>
          </a:xfrm>
          <a:prstGeom prst="rect">
            <a:avLst/>
          </a:prstGeom>
        </p:spPr>
        <p:txBody>
          <a:bodyPr wrap="square">
            <a:spAutoFit/>
          </a:bodyPr>
          <a:lstStyle/>
          <a:p>
            <a:endParaRPr lang="en-US" dirty="0" smtClean="0">
              <a:latin typeface="Lucida Console"/>
              <a:cs typeface="Lucida Console"/>
              <a:hlinkClick r:id="rId4"/>
            </a:endParaRPr>
          </a:p>
          <a:p>
            <a:endParaRPr lang="en-US" dirty="0">
              <a:latin typeface="Lucida Console"/>
              <a:cs typeface="Lucida Console"/>
              <a:hlinkClick r:id="rId4"/>
            </a:endParaRPr>
          </a:p>
          <a:p>
            <a:r>
              <a:rPr lang="en-US" dirty="0" smtClean="0">
                <a:latin typeface="Lucida Console"/>
                <a:cs typeface="Lucida Console"/>
                <a:hlinkClick r:id="rId4"/>
              </a:rPr>
              <a:t>http</a:t>
            </a:r>
            <a:r>
              <a:rPr lang="en-US" dirty="0">
                <a:latin typeface="Lucida Console"/>
                <a:cs typeface="Lucida Console"/>
                <a:hlinkClick r:id="rId4"/>
              </a:rPr>
              <a:t>://</a:t>
            </a:r>
            <a:r>
              <a:rPr lang="en-US" sz="2000" dirty="0">
                <a:cs typeface="Lucida Console"/>
                <a:hlinkClick r:id="rId4"/>
              </a:rPr>
              <a:t>www.wired.com/2014/01/internet-companies-care-fair-use</a:t>
            </a:r>
            <a:r>
              <a:rPr lang="en-US" dirty="0" smtClean="0">
                <a:latin typeface="Lucida Console"/>
                <a:cs typeface="Lucida Console"/>
                <a:hlinkClick r:id="rId4"/>
              </a:rPr>
              <a:t>/</a:t>
            </a:r>
            <a:endParaRPr lang="en-US" dirty="0" smtClean="0">
              <a:latin typeface="Lucida Console"/>
              <a:cs typeface="Lucida Console"/>
            </a:endParaRPr>
          </a:p>
          <a:p>
            <a:endParaRPr lang="en-US" dirty="0">
              <a:latin typeface="Lucida Console"/>
              <a:cs typeface="Lucida Console"/>
            </a:endParaRPr>
          </a:p>
        </p:txBody>
      </p:sp>
    </p:spTree>
    <p:extLst>
      <p:ext uri="{BB962C8B-B14F-4D97-AF65-F5344CB8AC3E}">
        <p14:creationId xmlns:p14="http://schemas.microsoft.com/office/powerpoint/2010/main" val="9363485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6348"/>
            <a:ext cx="8229600" cy="1016000"/>
          </a:xfrm>
        </p:spPr>
        <p:txBody>
          <a:bodyPr>
            <a:normAutofit/>
          </a:bodyPr>
          <a:lstStyle/>
          <a:p>
            <a:r>
              <a:rPr lang="en-US" sz="3600" b="1" dirty="0" smtClean="0">
                <a:solidFill>
                  <a:srgbClr val="FF0000"/>
                </a:solidFill>
                <a:latin typeface="Arial"/>
                <a:cs typeface="Arial"/>
              </a:rPr>
              <a:t>BACKLASH 2</a:t>
            </a:r>
            <a:endParaRPr lang="en-US" sz="3600" dirty="0">
              <a:latin typeface="Arial"/>
              <a:cs typeface="Arial"/>
            </a:endParaRPr>
          </a:p>
        </p:txBody>
      </p:sp>
      <p:pic>
        <p:nvPicPr>
          <p:cNvPr id="4" name="Content Placeholder 3" descr="Screen Shot 2014-04-12 at 8.35.41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484" r="729"/>
          <a:stretch/>
        </p:blipFill>
        <p:spPr>
          <a:xfrm>
            <a:off x="601577" y="1259431"/>
            <a:ext cx="8010689" cy="4392958"/>
          </a:xfrm>
        </p:spPr>
      </p:pic>
    </p:spTree>
    <p:extLst>
      <p:ext uri="{BB962C8B-B14F-4D97-AF65-F5344CB8AC3E}">
        <p14:creationId xmlns:p14="http://schemas.microsoft.com/office/powerpoint/2010/main" val="16637622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328" y="338625"/>
            <a:ext cx="8229600" cy="1016000"/>
          </a:xfrm>
        </p:spPr>
        <p:txBody>
          <a:bodyPr>
            <a:normAutofit/>
          </a:bodyPr>
          <a:lstStyle/>
          <a:p>
            <a:r>
              <a:rPr lang="en-US" sz="3600" b="1" dirty="0" smtClean="0">
                <a:solidFill>
                  <a:srgbClr val="FF0000"/>
                </a:solidFill>
                <a:latin typeface="+mn-lt"/>
              </a:rPr>
              <a:t>And the unkindest cut of all</a:t>
            </a:r>
            <a:endParaRPr lang="en-US" sz="3600" b="1" dirty="0">
              <a:solidFill>
                <a:srgbClr val="FF0000"/>
              </a:solidFill>
              <a:latin typeface="+mn-lt"/>
            </a:endParaRPr>
          </a:p>
        </p:txBody>
      </p:sp>
      <p:pic>
        <p:nvPicPr>
          <p:cNvPr id="4" name="Content Placeholder 3" descr="Screen Shot 2014-04-12 at 9.26.02 PM.pn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t="-1233" b="-1233"/>
          <a:stretch>
            <a:fillRect/>
          </a:stretch>
        </p:blipFill>
        <p:spPr>
          <a:xfrm>
            <a:off x="505328" y="1476824"/>
            <a:ext cx="8013030" cy="4008670"/>
          </a:xfrm>
        </p:spPr>
      </p:pic>
    </p:spTree>
    <p:extLst>
      <p:ext uri="{BB962C8B-B14F-4D97-AF65-F5344CB8AC3E}">
        <p14:creationId xmlns:p14="http://schemas.microsoft.com/office/powerpoint/2010/main" val="14021524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2394" y="276737"/>
            <a:ext cx="8533333" cy="1130968"/>
          </a:xfrm>
        </p:spPr>
        <p:txBody>
          <a:bodyPr>
            <a:noAutofit/>
          </a:bodyPr>
          <a:lstStyle/>
          <a:p>
            <a:r>
              <a:rPr lang="en-US" sz="3600" b="1" dirty="0" smtClean="0">
                <a:solidFill>
                  <a:srgbClr val="FFFF00"/>
                </a:solidFill>
                <a:latin typeface="+mn-lt"/>
                <a:cs typeface="Times New Roman"/>
              </a:rPr>
              <a:t>Are Legal Responses Useful?</a:t>
            </a:r>
            <a:endParaRPr lang="en-US" sz="3600" b="1" dirty="0">
              <a:solidFill>
                <a:srgbClr val="FFFF00"/>
              </a:solidFill>
              <a:latin typeface="+mn-lt"/>
              <a:cs typeface="Times New Roman"/>
            </a:endParaRPr>
          </a:p>
        </p:txBody>
      </p:sp>
      <p:sp>
        <p:nvSpPr>
          <p:cNvPr id="3" name="Content Placeholder 2"/>
          <p:cNvSpPr>
            <a:spLocks noGrp="1"/>
          </p:cNvSpPr>
          <p:nvPr>
            <p:ph sz="quarter" idx="10"/>
          </p:nvPr>
        </p:nvSpPr>
        <p:spPr>
          <a:xfrm>
            <a:off x="324853" y="1407705"/>
            <a:ext cx="8819146" cy="4416122"/>
          </a:xfrm>
        </p:spPr>
        <p:txBody>
          <a:bodyPr>
            <a:normAutofit/>
          </a:bodyPr>
          <a:lstStyle/>
          <a:p>
            <a:pPr marL="0" indent="0">
              <a:buNone/>
            </a:pPr>
            <a:r>
              <a:rPr lang="en-US" sz="4400" i="1" dirty="0" smtClean="0">
                <a:solidFill>
                  <a:schemeClr val="bg1"/>
                </a:solidFill>
                <a:latin typeface="Lucida Console"/>
                <a:cs typeface="Lucida Console"/>
              </a:rPr>
              <a:t>“15 Technologies The Legacy Content Companies Have Sued In The Past 15 Years” </a:t>
            </a:r>
            <a:r>
              <a:rPr lang="en-US" sz="2000" i="1" dirty="0" smtClean="0">
                <a:solidFill>
                  <a:schemeClr val="bg1"/>
                </a:solidFill>
                <a:latin typeface="+mn-lt"/>
                <a:cs typeface="Lucida Console"/>
                <a:hlinkClick r:id="rId2"/>
              </a:rPr>
              <a:t>http</a:t>
            </a:r>
            <a:r>
              <a:rPr lang="en-US" sz="2000" i="1" dirty="0">
                <a:solidFill>
                  <a:schemeClr val="bg1"/>
                </a:solidFill>
                <a:latin typeface="+mn-lt"/>
                <a:cs typeface="Lucida Console"/>
                <a:hlinkClick r:id="rId2"/>
              </a:rPr>
              <a:t>://www.techdirt.com/blog/innovation/articles/20131008/11072724796/15-technologies-legacy-content-companies-have-sued-past-15-</a:t>
            </a:r>
            <a:r>
              <a:rPr lang="en-US" sz="2000" i="1" dirty="0" smtClean="0">
                <a:solidFill>
                  <a:schemeClr val="bg1"/>
                </a:solidFill>
                <a:latin typeface="+mn-lt"/>
                <a:cs typeface="Lucida Console"/>
                <a:hlinkClick r:id="rId2"/>
              </a:rPr>
              <a:t>years.shtml</a:t>
            </a:r>
            <a:endParaRPr lang="en-US" sz="2000" i="1" dirty="0" smtClean="0">
              <a:solidFill>
                <a:schemeClr val="bg1"/>
              </a:solidFill>
              <a:latin typeface="+mn-lt"/>
              <a:cs typeface="Lucida Console"/>
            </a:endParaRPr>
          </a:p>
          <a:p>
            <a:pPr marL="0" indent="0">
              <a:buNone/>
            </a:pPr>
            <a:endParaRPr lang="en-US" sz="1400" i="1" dirty="0">
              <a:solidFill>
                <a:schemeClr val="bg1"/>
              </a:solidFill>
            </a:endParaRPr>
          </a:p>
        </p:txBody>
      </p:sp>
      <p:pic>
        <p:nvPicPr>
          <p:cNvPr id="4" name="Content Placeholder 3" descr="Vimeo_Logo.png"/>
          <p:cNvPicPr>
            <a:picLocks noChangeAspect="1"/>
          </p:cNvPicPr>
          <p:nvPr/>
        </p:nvPicPr>
        <p:blipFill rotWithShape="1">
          <a:blip r:embed="rId3" cstate="email">
            <a:extLst>
              <a:ext uri="{28A0092B-C50C-407E-A947-70E740481C1C}">
                <a14:useLocalDpi xmlns:a14="http://schemas.microsoft.com/office/drawing/2010/main"/>
              </a:ext>
            </a:extLst>
          </a:blip>
          <a:srcRect t="-5418" b="-4342"/>
          <a:stretch/>
        </p:blipFill>
        <p:spPr>
          <a:xfrm>
            <a:off x="324853" y="4443997"/>
            <a:ext cx="2577702" cy="801635"/>
          </a:xfrm>
          <a:prstGeom prst="rect">
            <a:avLst/>
          </a:prstGeom>
        </p:spPr>
      </p:pic>
      <p:pic>
        <p:nvPicPr>
          <p:cNvPr id="5" name="Content Placeholder 5" descr="120px-Mp3dotcomlogo.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19806" y="4436904"/>
            <a:ext cx="2651606" cy="952892"/>
          </a:xfrm>
          <a:prstGeom prst="rect">
            <a:avLst/>
          </a:prstGeom>
        </p:spPr>
      </p:pic>
      <p:pic>
        <p:nvPicPr>
          <p:cNvPr id="6" name="Content Placeholder 7" descr="Logo_Youtube.png"/>
          <p:cNvPicPr>
            <a:picLocks noChangeAspect="1"/>
          </p:cNvPicPr>
          <p:nvPr/>
        </p:nvPicPr>
        <p:blipFill rotWithShape="1">
          <a:blip r:embed="rId5" cstate="email">
            <a:extLst>
              <a:ext uri="{28A0092B-C50C-407E-A947-70E740481C1C}">
                <a14:useLocalDpi xmlns:a14="http://schemas.microsoft.com/office/drawing/2010/main"/>
              </a:ext>
            </a:extLst>
          </a:blip>
          <a:srcRect t="-2665" b="-2478"/>
          <a:stretch/>
        </p:blipFill>
        <p:spPr>
          <a:xfrm>
            <a:off x="6157689" y="4248857"/>
            <a:ext cx="2577238" cy="1080529"/>
          </a:xfrm>
          <a:prstGeom prst="rect">
            <a:avLst/>
          </a:prstGeom>
        </p:spPr>
      </p:pic>
    </p:spTree>
    <p:extLst>
      <p:ext uri="{BB962C8B-B14F-4D97-AF65-F5344CB8AC3E}">
        <p14:creationId xmlns:p14="http://schemas.microsoft.com/office/powerpoint/2010/main" val="20194876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296" y="353855"/>
            <a:ext cx="8686800" cy="1016000"/>
          </a:xfrm>
        </p:spPr>
        <p:txBody>
          <a:bodyPr>
            <a:noAutofit/>
          </a:bodyPr>
          <a:lstStyle/>
          <a:p>
            <a:r>
              <a:rPr lang="en-US" sz="3600" b="1" dirty="0" smtClean="0">
                <a:solidFill>
                  <a:schemeClr val="bg1"/>
                </a:solidFill>
                <a:latin typeface="Arial"/>
                <a:cs typeface="Arial"/>
              </a:rPr>
              <a:t>Reversing the lawsuit strategy:</a:t>
            </a:r>
            <a:br>
              <a:rPr lang="en-US" sz="3600" b="1" dirty="0" smtClean="0">
                <a:solidFill>
                  <a:schemeClr val="bg1"/>
                </a:solidFill>
                <a:latin typeface="Arial"/>
                <a:cs typeface="Arial"/>
              </a:rPr>
            </a:br>
            <a:r>
              <a:rPr lang="en-US" sz="3600" b="1" dirty="0" smtClean="0">
                <a:solidFill>
                  <a:srgbClr val="FFFF00"/>
                </a:solidFill>
                <a:latin typeface="Arial"/>
                <a:cs typeface="Arial"/>
              </a:rPr>
              <a:t>Prof. </a:t>
            </a:r>
            <a:r>
              <a:rPr lang="en-US" sz="3600" b="1" dirty="0" err="1" smtClean="0">
                <a:solidFill>
                  <a:srgbClr val="FFFF00"/>
                </a:solidFill>
                <a:latin typeface="Arial"/>
                <a:cs typeface="Arial"/>
              </a:rPr>
              <a:t>Lessig’s</a:t>
            </a:r>
            <a:r>
              <a:rPr lang="en-US" sz="3600" b="1" dirty="0" smtClean="0">
                <a:solidFill>
                  <a:srgbClr val="FFFF00"/>
                </a:solidFill>
                <a:latin typeface="Arial"/>
                <a:cs typeface="Arial"/>
              </a:rPr>
              <a:t> Victory…</a:t>
            </a:r>
            <a:endParaRPr lang="en-US" sz="3600" b="1" dirty="0">
              <a:solidFill>
                <a:srgbClr val="FFFF00"/>
              </a:solidFill>
              <a:latin typeface="Arial"/>
              <a:cs typeface="Arial"/>
            </a:endParaRPr>
          </a:p>
        </p:txBody>
      </p:sp>
      <p:pic>
        <p:nvPicPr>
          <p:cNvPr id="4" name="Content Placeholder 3" descr="Screen Shot 2014-04-12 at 9.43.00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173" b="-824"/>
          <a:stretch/>
        </p:blipFill>
        <p:spPr>
          <a:xfrm>
            <a:off x="684744" y="1554253"/>
            <a:ext cx="7701270" cy="3729960"/>
          </a:xfrm>
        </p:spPr>
      </p:pic>
      <p:sp>
        <p:nvSpPr>
          <p:cNvPr id="5" name="Rectangle 4"/>
          <p:cNvSpPr/>
          <p:nvPr/>
        </p:nvSpPr>
        <p:spPr>
          <a:xfrm>
            <a:off x="443054" y="5236561"/>
            <a:ext cx="8915402" cy="1015663"/>
          </a:xfrm>
          <a:prstGeom prst="rect">
            <a:avLst/>
          </a:prstGeom>
        </p:spPr>
        <p:txBody>
          <a:bodyPr wrap="square">
            <a:spAutoFit/>
          </a:bodyPr>
          <a:lstStyle/>
          <a:p>
            <a:r>
              <a:rPr lang="en-US" sz="2000" dirty="0">
                <a:cs typeface="Lucida Console"/>
                <a:hlinkClick r:id="rId3"/>
              </a:rPr>
              <a:t>http://arstechnica.com/tech-policy/2014/02/lawrence-lessig-wins-damages-after-rights-holder-demands-youtube-takedown</a:t>
            </a:r>
            <a:r>
              <a:rPr lang="en-US" sz="2000" dirty="0" smtClean="0">
                <a:cs typeface="Lucida Console"/>
                <a:hlinkClick r:id="rId3"/>
              </a:rPr>
              <a:t>/</a:t>
            </a:r>
            <a:endParaRPr lang="en-US" sz="2000" dirty="0" smtClean="0">
              <a:cs typeface="Lucida Console"/>
            </a:endParaRPr>
          </a:p>
          <a:p>
            <a:endParaRPr lang="en-US" sz="2000" dirty="0">
              <a:cs typeface="Lucida Console"/>
            </a:endParaRPr>
          </a:p>
        </p:txBody>
      </p:sp>
    </p:spTree>
    <p:extLst>
      <p:ext uri="{BB962C8B-B14F-4D97-AF65-F5344CB8AC3E}">
        <p14:creationId xmlns:p14="http://schemas.microsoft.com/office/powerpoint/2010/main" val="3177256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Rectangle 3"/>
          <p:cNvSpPr/>
          <p:nvPr/>
        </p:nvSpPr>
        <p:spPr>
          <a:xfrm>
            <a:off x="312614" y="554878"/>
            <a:ext cx="8596924" cy="2862322"/>
          </a:xfrm>
          <a:prstGeom prst="rect">
            <a:avLst/>
          </a:prstGeom>
        </p:spPr>
        <p:txBody>
          <a:bodyPr wrap="square">
            <a:spAutoFit/>
          </a:bodyPr>
          <a:lstStyle/>
          <a:p>
            <a:r>
              <a:rPr lang="en-US" sz="3600" b="1" dirty="0">
                <a:solidFill>
                  <a:prstClr val="white"/>
                </a:solidFill>
                <a:cs typeface="Lucida Console"/>
              </a:rPr>
              <a:t>"The world as we have created it is a process of our thinking. It cannot be changed without changing our </a:t>
            </a:r>
            <a:r>
              <a:rPr lang="en-US" sz="3600" b="1" dirty="0" smtClean="0">
                <a:solidFill>
                  <a:prstClr val="white"/>
                </a:solidFill>
                <a:cs typeface="Lucida Console"/>
              </a:rPr>
              <a:t>thinking”</a:t>
            </a:r>
          </a:p>
          <a:p>
            <a:r>
              <a:rPr lang="en-US" sz="3600" b="1" i="1" dirty="0" smtClean="0">
                <a:solidFill>
                  <a:srgbClr val="1F497D">
                    <a:lumMod val="40000"/>
                    <a:lumOff val="60000"/>
                  </a:srgbClr>
                </a:solidFill>
                <a:cs typeface="Lucida Console"/>
              </a:rPr>
              <a:t>Albert Einstein</a:t>
            </a:r>
            <a:endParaRPr lang="en-US" sz="3600" b="1" i="1" dirty="0">
              <a:solidFill>
                <a:srgbClr val="1F497D">
                  <a:lumMod val="40000"/>
                  <a:lumOff val="60000"/>
                </a:srgbClr>
              </a:solidFill>
              <a:cs typeface="Lucida Console"/>
              <a:hlinkClick r:id="rId3"/>
            </a:endParaRPr>
          </a:p>
        </p:txBody>
      </p:sp>
      <p:pic>
        <p:nvPicPr>
          <p:cNvPr id="5" name="Content Placeholder 3"/>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3000" contrast="-44000"/>
                    </a14:imgEffect>
                  </a14:imgLayer>
                </a14:imgProps>
              </a:ext>
              <a:ext uri="{28A0092B-C50C-407E-A947-70E740481C1C}">
                <a14:useLocalDpi xmlns:a14="http://schemas.microsoft.com/office/drawing/2010/main"/>
              </a:ext>
            </a:extLst>
          </a:blip>
          <a:srcRect/>
          <a:stretch/>
        </p:blipFill>
        <p:spPr>
          <a:xfrm>
            <a:off x="203765" y="4074056"/>
            <a:ext cx="8779856" cy="1105253"/>
          </a:xfrm>
          <a:prstGeom prst="rect">
            <a:avLst/>
          </a:prstGeom>
        </p:spPr>
      </p:pic>
    </p:spTree>
    <p:extLst>
      <p:ext uri="{BB962C8B-B14F-4D97-AF65-F5344CB8AC3E}">
        <p14:creationId xmlns:p14="http://schemas.microsoft.com/office/powerpoint/2010/main" val="34830571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9772"/>
            <a:ext cx="8229600" cy="1016000"/>
          </a:xfrm>
        </p:spPr>
        <p:txBody>
          <a:bodyPr>
            <a:normAutofit/>
          </a:bodyPr>
          <a:lstStyle/>
          <a:p>
            <a:r>
              <a:rPr lang="en-US" sz="3600" b="1" dirty="0" smtClean="0">
                <a:solidFill>
                  <a:srgbClr val="FFFF00"/>
                </a:solidFill>
                <a:latin typeface="+mn-lt"/>
              </a:rPr>
              <a:t>The plague of “trolls”</a:t>
            </a:r>
            <a:endParaRPr lang="en-US" sz="3600" b="1" dirty="0">
              <a:solidFill>
                <a:srgbClr val="FFFF00"/>
              </a:solidFill>
              <a:latin typeface="+mn-lt"/>
            </a:endParaRPr>
          </a:p>
        </p:txBody>
      </p:sp>
      <p:pic>
        <p:nvPicPr>
          <p:cNvPr id="4" name="Content Placeholder 3" descr="Screen Shot 2014-04-13 at 5.09.11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a:stretch/>
        </p:blipFill>
        <p:spPr>
          <a:xfrm>
            <a:off x="505328" y="1136720"/>
            <a:ext cx="8229600" cy="312615"/>
          </a:xfrm>
        </p:spPr>
      </p:pic>
      <p:pic>
        <p:nvPicPr>
          <p:cNvPr id="5" name="Picture 4" descr="Screen Shot 2014-04-13 at 5.09.52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624" y="1415587"/>
            <a:ext cx="8686800" cy="3930945"/>
          </a:xfrm>
          <a:prstGeom prst="rect">
            <a:avLst/>
          </a:prstGeom>
        </p:spPr>
      </p:pic>
      <p:sp>
        <p:nvSpPr>
          <p:cNvPr id="6" name="Rectangle 5"/>
          <p:cNvSpPr/>
          <p:nvPr/>
        </p:nvSpPr>
        <p:spPr>
          <a:xfrm>
            <a:off x="344294" y="5430756"/>
            <a:ext cx="8510953" cy="677108"/>
          </a:xfrm>
          <a:prstGeom prst="rect">
            <a:avLst/>
          </a:prstGeom>
        </p:spPr>
        <p:txBody>
          <a:bodyPr wrap="square">
            <a:spAutoFit/>
          </a:bodyPr>
          <a:lstStyle/>
          <a:p>
            <a:r>
              <a:rPr lang="en-US" sz="2000" dirty="0">
                <a:cs typeface="Lucida Console"/>
                <a:hlinkClick r:id="rId4"/>
              </a:rPr>
              <a:t>http://papers.ssrn.com/sol3/Papers.cfm?abstract_id=</a:t>
            </a:r>
            <a:r>
              <a:rPr lang="en-US" sz="2000" dirty="0" smtClean="0">
                <a:cs typeface="Lucida Console"/>
                <a:hlinkClick r:id="rId4"/>
              </a:rPr>
              <a:t>2404950</a:t>
            </a:r>
            <a:endParaRPr lang="en-US" sz="2000" dirty="0" smtClean="0">
              <a:cs typeface="Lucida Console"/>
            </a:endParaRPr>
          </a:p>
          <a:p>
            <a:endParaRPr lang="en-US" dirty="0">
              <a:latin typeface="Lucida Console"/>
              <a:cs typeface="Lucida Console"/>
            </a:endParaRPr>
          </a:p>
        </p:txBody>
      </p:sp>
    </p:spTree>
    <p:extLst>
      <p:ext uri="{BB962C8B-B14F-4D97-AF65-F5344CB8AC3E}">
        <p14:creationId xmlns:p14="http://schemas.microsoft.com/office/powerpoint/2010/main" val="2139221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Content Placeholder 4" descr="Screen Shot 2014-04-13 at 5.14.23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225" b="-285"/>
          <a:stretch/>
        </p:blipFill>
        <p:spPr>
          <a:xfrm>
            <a:off x="457199" y="1523819"/>
            <a:ext cx="8113033" cy="3757284"/>
          </a:xfrm>
        </p:spPr>
      </p:pic>
      <p:pic>
        <p:nvPicPr>
          <p:cNvPr id="4" name="Picture 3" descr="Screen Shot 2014-04-13 at 5.13.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199" y="283129"/>
            <a:ext cx="8113033" cy="1240689"/>
          </a:xfrm>
          <a:prstGeom prst="rect">
            <a:avLst/>
          </a:prstGeom>
        </p:spPr>
      </p:pic>
      <p:sp>
        <p:nvSpPr>
          <p:cNvPr id="6" name="Rectangle 5"/>
          <p:cNvSpPr/>
          <p:nvPr/>
        </p:nvSpPr>
        <p:spPr>
          <a:xfrm>
            <a:off x="481264" y="5281602"/>
            <a:ext cx="8530492" cy="707886"/>
          </a:xfrm>
          <a:prstGeom prst="rect">
            <a:avLst/>
          </a:prstGeom>
        </p:spPr>
        <p:txBody>
          <a:bodyPr wrap="square">
            <a:spAutoFit/>
          </a:bodyPr>
          <a:lstStyle/>
          <a:p>
            <a:r>
              <a:rPr lang="en-US" sz="2000" dirty="0">
                <a:cs typeface="Lucida Console"/>
                <a:hlinkClick r:id="rId4"/>
              </a:rPr>
              <a:t>http://www.michaelgeist.ca/content/view/7077/125</a:t>
            </a:r>
            <a:r>
              <a:rPr lang="en-US" sz="2000" dirty="0" smtClean="0">
                <a:cs typeface="Lucida Console"/>
                <a:hlinkClick r:id="rId4"/>
              </a:rPr>
              <a:t>/</a:t>
            </a:r>
            <a:endParaRPr lang="en-US" sz="2000" dirty="0" smtClean="0">
              <a:cs typeface="Lucida Console"/>
            </a:endParaRPr>
          </a:p>
          <a:p>
            <a:endParaRPr lang="en-US" sz="2000" dirty="0">
              <a:cs typeface="Lucida Console"/>
            </a:endParaRPr>
          </a:p>
        </p:txBody>
      </p:sp>
    </p:spTree>
    <p:extLst>
      <p:ext uri="{BB962C8B-B14F-4D97-AF65-F5344CB8AC3E}">
        <p14:creationId xmlns:p14="http://schemas.microsoft.com/office/powerpoint/2010/main" val="11758837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436" y="269013"/>
            <a:ext cx="9144000" cy="1016000"/>
          </a:xfrm>
        </p:spPr>
        <p:txBody>
          <a:bodyPr>
            <a:noAutofit/>
          </a:bodyPr>
          <a:lstStyle/>
          <a:p>
            <a:r>
              <a:rPr lang="en-US" sz="3600" b="1" dirty="0" smtClean="0">
                <a:solidFill>
                  <a:srgbClr val="FF6600"/>
                </a:solidFill>
                <a:latin typeface="+mn-lt"/>
              </a:rPr>
              <a:t>Beware </a:t>
            </a:r>
            <a:r>
              <a:rPr lang="en-US" sz="3600" b="1" dirty="0" smtClean="0">
                <a:solidFill>
                  <a:srgbClr val="FFFF00"/>
                </a:solidFill>
                <a:latin typeface="+mn-lt"/>
              </a:rPr>
              <a:t>double meaning of “</a:t>
            </a:r>
            <a:r>
              <a:rPr lang="en-US" sz="3600" b="1" dirty="0" smtClean="0">
                <a:solidFill>
                  <a:srgbClr val="FF0000"/>
                </a:solidFill>
                <a:latin typeface="+mn-lt"/>
              </a:rPr>
              <a:t>troll</a:t>
            </a:r>
            <a:r>
              <a:rPr lang="en-US" sz="3600" b="1" dirty="0" smtClean="0">
                <a:solidFill>
                  <a:srgbClr val="FFFF00"/>
                </a:solidFill>
                <a:latin typeface="+mn-lt"/>
              </a:rPr>
              <a:t>”</a:t>
            </a:r>
            <a:endParaRPr lang="en-US" sz="3600" b="1" dirty="0">
              <a:solidFill>
                <a:srgbClr val="FFFF00"/>
              </a:solidFill>
              <a:latin typeface="+mn-lt"/>
            </a:endParaRPr>
          </a:p>
        </p:txBody>
      </p:sp>
      <p:pic>
        <p:nvPicPr>
          <p:cNvPr id="4" name="Content Placeholder 3" descr="Screen Shot 2014-04-13 at 5.21.24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 t="3989" r="-1823" b="7923"/>
          <a:stretch/>
        </p:blipFill>
        <p:spPr>
          <a:xfrm>
            <a:off x="216576" y="1449233"/>
            <a:ext cx="8874878" cy="439152"/>
          </a:xfrm>
        </p:spPr>
      </p:pic>
      <p:pic>
        <p:nvPicPr>
          <p:cNvPr id="5" name="Picture 4" descr="Screen Shot 2014-04-13 at 5.21.45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020" y="2022511"/>
            <a:ext cx="8854564" cy="1526649"/>
          </a:xfrm>
          <a:prstGeom prst="rect">
            <a:avLst/>
          </a:prstGeom>
        </p:spPr>
      </p:pic>
      <p:pic>
        <p:nvPicPr>
          <p:cNvPr id="6" name="Picture 5" descr="Screen Shot 2014-04-13 at 5.22.11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4384" y="3545497"/>
            <a:ext cx="8843211" cy="1734204"/>
          </a:xfrm>
          <a:prstGeom prst="rect">
            <a:avLst/>
          </a:prstGeom>
        </p:spPr>
      </p:pic>
      <p:sp>
        <p:nvSpPr>
          <p:cNvPr id="7" name="Rectangle 6"/>
          <p:cNvSpPr/>
          <p:nvPr/>
        </p:nvSpPr>
        <p:spPr>
          <a:xfrm>
            <a:off x="314168" y="5269693"/>
            <a:ext cx="8271608" cy="677108"/>
          </a:xfrm>
          <a:prstGeom prst="rect">
            <a:avLst/>
          </a:prstGeom>
        </p:spPr>
        <p:txBody>
          <a:bodyPr wrap="square">
            <a:spAutoFit/>
          </a:bodyPr>
          <a:lstStyle/>
          <a:p>
            <a:r>
              <a:rPr lang="en-US" sz="2000" dirty="0">
                <a:cs typeface="Lucida Console"/>
                <a:hlinkClick r:id="rId5"/>
              </a:rPr>
              <a:t>http://www.geekosystem.com/trolls-are-terrible</a:t>
            </a:r>
            <a:r>
              <a:rPr lang="en-US" sz="2000" dirty="0" smtClean="0">
                <a:cs typeface="Lucida Console"/>
                <a:hlinkClick r:id="rId5"/>
              </a:rPr>
              <a:t>/</a:t>
            </a:r>
            <a:endParaRPr lang="en-US" sz="2000" dirty="0" smtClean="0">
              <a:cs typeface="Lucida Console"/>
            </a:endParaRPr>
          </a:p>
          <a:p>
            <a:endParaRPr lang="en-US" dirty="0">
              <a:latin typeface="Lucida Console"/>
              <a:cs typeface="Lucida Console"/>
            </a:endParaRPr>
          </a:p>
        </p:txBody>
      </p:sp>
    </p:spTree>
    <p:extLst>
      <p:ext uri="{BB962C8B-B14F-4D97-AF65-F5344CB8AC3E}">
        <p14:creationId xmlns:p14="http://schemas.microsoft.com/office/powerpoint/2010/main" val="15950969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902400" y="1591299"/>
            <a:ext cx="9041033" cy="3798956"/>
          </a:xfrm>
        </p:spPr>
        <p:txBody>
          <a:bodyPr>
            <a:noAutofit/>
          </a:bodyPr>
          <a:lstStyle/>
          <a:p>
            <a:pPr marL="0" indent="0">
              <a:buNone/>
            </a:pPr>
            <a:r>
              <a:rPr lang="en-US" sz="9600" b="1" dirty="0" smtClean="0">
                <a:solidFill>
                  <a:srgbClr val="FFFF00"/>
                </a:solidFill>
                <a:latin typeface="+mn-lt"/>
              </a:rPr>
              <a:t>  </a:t>
            </a:r>
            <a:r>
              <a:rPr lang="en-US" sz="4000" b="1" dirty="0" smtClean="0">
                <a:solidFill>
                  <a:srgbClr val="FF0000"/>
                </a:solidFill>
                <a:latin typeface="+mn-lt"/>
              </a:rPr>
              <a:t>J. </a:t>
            </a:r>
            <a:r>
              <a:rPr lang="en-US" sz="4000" b="1" dirty="0">
                <a:solidFill>
                  <a:srgbClr val="FF0000"/>
                </a:solidFill>
                <a:latin typeface="+mn-lt"/>
              </a:rPr>
              <a:t> </a:t>
            </a:r>
            <a:r>
              <a:rPr lang="en-US" sz="4000" b="1" dirty="0" smtClean="0">
                <a:solidFill>
                  <a:srgbClr val="FFFF00"/>
                </a:solidFill>
                <a:latin typeface="+mn-lt"/>
              </a:rPr>
              <a:t>Some  Answers </a:t>
            </a:r>
            <a:r>
              <a:rPr lang="en-US" sz="4000" b="1" dirty="0" smtClean="0">
                <a:solidFill>
                  <a:srgbClr val="FFFF00"/>
                </a:solidFill>
                <a:latin typeface="+mn-lt"/>
              </a:rPr>
              <a:t>For  </a:t>
            </a:r>
          </a:p>
          <a:p>
            <a:pPr marL="0" indent="0">
              <a:buNone/>
            </a:pPr>
            <a:r>
              <a:rPr lang="en-US" sz="4000" b="1" dirty="0">
                <a:solidFill>
                  <a:srgbClr val="FFFF00"/>
                </a:solidFill>
                <a:latin typeface="+mn-lt"/>
              </a:rPr>
              <a:t> </a:t>
            </a:r>
            <a:r>
              <a:rPr lang="en-US" sz="4000" b="1" dirty="0" smtClean="0">
                <a:solidFill>
                  <a:srgbClr val="FFFF00"/>
                </a:solidFill>
                <a:latin typeface="+mn-lt"/>
              </a:rPr>
              <a:t>       ‘</a:t>
            </a:r>
            <a:r>
              <a:rPr lang="en-US" sz="4000" b="1" dirty="0" smtClean="0">
                <a:solidFill>
                  <a:schemeClr val="bg1">
                    <a:lumMod val="85000"/>
                  </a:schemeClr>
                </a:solidFill>
                <a:latin typeface="+mn-lt"/>
              </a:rPr>
              <a:t>Conventional</a:t>
            </a:r>
            <a:r>
              <a:rPr lang="en-US" sz="4000" b="1" dirty="0" smtClean="0">
                <a:solidFill>
                  <a:srgbClr val="FFFF00"/>
                </a:solidFill>
                <a:latin typeface="+mn-lt"/>
              </a:rPr>
              <a:t>’ </a:t>
            </a:r>
            <a:r>
              <a:rPr lang="en-US" sz="4000" b="1" dirty="0" smtClean="0">
                <a:solidFill>
                  <a:srgbClr val="FFFF00"/>
                </a:solidFill>
                <a:latin typeface="+mn-lt"/>
              </a:rPr>
              <a:t>Media</a:t>
            </a:r>
            <a:endParaRPr lang="en-US" sz="4000" b="1" dirty="0">
              <a:solidFill>
                <a:srgbClr val="FFFF00"/>
              </a:solidFill>
              <a:latin typeface="+mn-lt"/>
            </a:endParaRPr>
          </a:p>
        </p:txBody>
      </p:sp>
    </p:spTree>
    <p:extLst>
      <p:ext uri="{BB962C8B-B14F-4D97-AF65-F5344CB8AC3E}">
        <p14:creationId xmlns:p14="http://schemas.microsoft.com/office/powerpoint/2010/main" val="8409153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9846" y="254000"/>
            <a:ext cx="8714154" cy="1016000"/>
          </a:xfrm>
        </p:spPr>
        <p:txBody>
          <a:bodyPr>
            <a:normAutofit fontScale="90000"/>
          </a:bodyPr>
          <a:lstStyle/>
          <a:p>
            <a:r>
              <a:rPr lang="en-US" b="1" dirty="0" smtClean="0">
                <a:solidFill>
                  <a:srgbClr val="FFFF00"/>
                </a:solidFill>
                <a:latin typeface="+mn-lt"/>
              </a:rPr>
              <a:t>Innovative response to Social Media?</a:t>
            </a:r>
            <a:r>
              <a:rPr lang="en-US" dirty="0" smtClean="0">
                <a:solidFill>
                  <a:srgbClr val="FFFF00"/>
                </a:solidFill>
              </a:rPr>
              <a:t> </a:t>
            </a:r>
            <a:endParaRPr lang="en-US" dirty="0">
              <a:solidFill>
                <a:srgbClr val="FFFF00"/>
              </a:solidFill>
            </a:endParaRPr>
          </a:p>
        </p:txBody>
      </p:sp>
      <p:pic>
        <p:nvPicPr>
          <p:cNvPr id="4" name="Content Placeholder 3" descr="Screen Shot 2014-04-13 at 1.07.56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621" b="-59"/>
          <a:stretch/>
        </p:blipFill>
        <p:spPr>
          <a:xfrm>
            <a:off x="505328" y="2303885"/>
            <a:ext cx="8229600" cy="2657231"/>
          </a:xfrm>
        </p:spPr>
      </p:pic>
      <p:sp>
        <p:nvSpPr>
          <p:cNvPr id="5" name="Rectangle 4"/>
          <p:cNvSpPr/>
          <p:nvPr/>
        </p:nvSpPr>
        <p:spPr>
          <a:xfrm>
            <a:off x="806128" y="4985180"/>
            <a:ext cx="8092830" cy="984885"/>
          </a:xfrm>
          <a:prstGeom prst="rect">
            <a:avLst/>
          </a:prstGeom>
        </p:spPr>
        <p:txBody>
          <a:bodyPr wrap="square">
            <a:spAutoFit/>
          </a:bodyPr>
          <a:lstStyle/>
          <a:p>
            <a:r>
              <a:rPr lang="en-US" sz="2000" dirty="0">
                <a:cs typeface="Lucida Console"/>
                <a:hlinkClick r:id="rId3"/>
              </a:rPr>
              <a:t>http://www.bjp-online.com/2014/03/getty-images-makes-35-million-images-free-in-fight-against-copyright-infringement</a:t>
            </a:r>
            <a:r>
              <a:rPr lang="en-US" sz="2000" dirty="0" smtClean="0">
                <a:cs typeface="Lucida Console"/>
                <a:hlinkClick r:id="rId3"/>
              </a:rPr>
              <a:t>/</a:t>
            </a:r>
            <a:endParaRPr lang="en-US" sz="2000" dirty="0" smtClean="0">
              <a:cs typeface="Lucida Console"/>
            </a:endParaRPr>
          </a:p>
          <a:p>
            <a:endParaRPr lang="en-US" dirty="0">
              <a:latin typeface="Lucida Console"/>
              <a:cs typeface="Lucida Console"/>
            </a:endParaRPr>
          </a:p>
        </p:txBody>
      </p:sp>
      <p:pic>
        <p:nvPicPr>
          <p:cNvPr id="8" name="Picture 7" descr="Screen Shot 2014-04-13 at 1.15.01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55696" y="1216507"/>
            <a:ext cx="1004766" cy="1069292"/>
          </a:xfrm>
          <a:prstGeom prst="rect">
            <a:avLst/>
          </a:prstGeom>
        </p:spPr>
      </p:pic>
    </p:spTree>
    <p:extLst>
      <p:ext uri="{BB962C8B-B14F-4D97-AF65-F5344CB8AC3E}">
        <p14:creationId xmlns:p14="http://schemas.microsoft.com/office/powerpoint/2010/main" val="4477993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0394"/>
            <a:ext cx="8686800" cy="1016000"/>
          </a:xfrm>
        </p:spPr>
        <p:txBody>
          <a:bodyPr>
            <a:noAutofit/>
          </a:bodyPr>
          <a:lstStyle/>
          <a:p>
            <a:r>
              <a:rPr lang="en-US" sz="3600" b="1" dirty="0">
                <a:solidFill>
                  <a:schemeClr val="tx2">
                    <a:lumMod val="40000"/>
                    <a:lumOff val="60000"/>
                  </a:schemeClr>
                </a:solidFill>
                <a:latin typeface="+mn-lt"/>
              </a:rPr>
              <a:t>C</a:t>
            </a:r>
            <a:r>
              <a:rPr lang="en-US" sz="3600" b="1" dirty="0" smtClean="0">
                <a:solidFill>
                  <a:schemeClr val="tx2">
                    <a:lumMod val="40000"/>
                    <a:lumOff val="60000"/>
                  </a:schemeClr>
                </a:solidFill>
                <a:latin typeface="+mn-lt"/>
              </a:rPr>
              <a:t>onventional strategies…</a:t>
            </a:r>
            <a:endParaRPr lang="en-US" sz="3600" b="1" dirty="0">
              <a:solidFill>
                <a:schemeClr val="tx2">
                  <a:lumMod val="40000"/>
                  <a:lumOff val="60000"/>
                </a:schemeClr>
              </a:solidFill>
              <a:latin typeface="+mn-lt"/>
            </a:endParaRPr>
          </a:p>
        </p:txBody>
      </p:sp>
      <p:pic>
        <p:nvPicPr>
          <p:cNvPr id="4" name="Content Placeholder 3" descr="Screen Shot 2014-04-13 at 1.45.52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a:stretch/>
        </p:blipFill>
        <p:spPr>
          <a:xfrm>
            <a:off x="264704" y="1320770"/>
            <a:ext cx="4824663" cy="526910"/>
          </a:xfrm>
        </p:spPr>
      </p:pic>
      <p:pic>
        <p:nvPicPr>
          <p:cNvPr id="5" name="Picture 4" descr="Screen Shot 2014-04-13 at 1.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0615" y="1913007"/>
            <a:ext cx="4796720" cy="2258867"/>
          </a:xfrm>
          <a:prstGeom prst="rect">
            <a:avLst/>
          </a:prstGeom>
        </p:spPr>
      </p:pic>
      <p:sp>
        <p:nvSpPr>
          <p:cNvPr id="6" name="Rectangle 5"/>
          <p:cNvSpPr/>
          <p:nvPr/>
        </p:nvSpPr>
        <p:spPr>
          <a:xfrm>
            <a:off x="5419770" y="1179090"/>
            <a:ext cx="3736268" cy="3970318"/>
          </a:xfrm>
          <a:prstGeom prst="rect">
            <a:avLst/>
          </a:prstGeom>
        </p:spPr>
        <p:txBody>
          <a:bodyPr wrap="square">
            <a:spAutoFit/>
          </a:bodyPr>
          <a:lstStyle/>
          <a:p>
            <a:pPr marL="342900" indent="-342900">
              <a:buAutoNum type="arabicPeriod"/>
            </a:pPr>
            <a:r>
              <a:rPr lang="en-US" dirty="0" smtClean="0">
                <a:solidFill>
                  <a:srgbClr val="FFFF00"/>
                </a:solidFill>
                <a:cs typeface="Lucida Console"/>
              </a:rPr>
              <a:t>It </a:t>
            </a:r>
            <a:r>
              <a:rPr lang="en-US" dirty="0">
                <a:solidFill>
                  <a:srgbClr val="FFFF00"/>
                </a:solidFill>
                <a:cs typeface="Lucida Console"/>
              </a:rPr>
              <a:t>will be </a:t>
            </a:r>
            <a:r>
              <a:rPr lang="en-US" dirty="0" smtClean="0">
                <a:solidFill>
                  <a:srgbClr val="FFFF00"/>
                </a:solidFill>
                <a:cs typeface="Lucida Console"/>
              </a:rPr>
              <a:t>cheaper</a:t>
            </a:r>
            <a:endParaRPr lang="en-US" dirty="0">
              <a:solidFill>
                <a:srgbClr val="FFFF00"/>
              </a:solidFill>
              <a:cs typeface="Lucida Console"/>
            </a:endParaRPr>
          </a:p>
          <a:p>
            <a:r>
              <a:rPr lang="en-US" dirty="0" smtClean="0">
                <a:solidFill>
                  <a:srgbClr val="FFFF00"/>
                </a:solidFill>
                <a:cs typeface="Lucida Console"/>
              </a:rPr>
              <a:t>2. Limited </a:t>
            </a:r>
            <a:r>
              <a:rPr lang="en-US" dirty="0">
                <a:solidFill>
                  <a:srgbClr val="FFFF00"/>
                </a:solidFill>
                <a:cs typeface="Lucida Console"/>
              </a:rPr>
              <a:t>channel lineup</a:t>
            </a:r>
          </a:p>
          <a:p>
            <a:r>
              <a:rPr lang="en-US" dirty="0" smtClean="0">
                <a:solidFill>
                  <a:srgbClr val="FFFF00"/>
                </a:solidFill>
                <a:cs typeface="Lucida Console"/>
              </a:rPr>
              <a:t>3. Organized </a:t>
            </a:r>
            <a:r>
              <a:rPr lang="en-US" dirty="0">
                <a:solidFill>
                  <a:srgbClr val="FFFF00"/>
                </a:solidFill>
                <a:cs typeface="Lucida Console"/>
              </a:rPr>
              <a:t>by subject</a:t>
            </a:r>
          </a:p>
          <a:p>
            <a:r>
              <a:rPr lang="en-US" dirty="0" smtClean="0">
                <a:solidFill>
                  <a:srgbClr val="FFFF00"/>
                </a:solidFill>
                <a:cs typeface="Lucida Console"/>
              </a:rPr>
              <a:t>4. Personal </a:t>
            </a:r>
            <a:r>
              <a:rPr lang="en-US" dirty="0">
                <a:solidFill>
                  <a:srgbClr val="FFFF00"/>
                </a:solidFill>
                <a:cs typeface="Lucida Console"/>
              </a:rPr>
              <a:t>subscriptions</a:t>
            </a:r>
          </a:p>
          <a:p>
            <a:r>
              <a:rPr lang="en-US" dirty="0">
                <a:solidFill>
                  <a:srgbClr val="FFFF00"/>
                </a:solidFill>
                <a:cs typeface="Lucida Console"/>
              </a:rPr>
              <a:t>Viewable on any screen</a:t>
            </a:r>
          </a:p>
          <a:p>
            <a:r>
              <a:rPr lang="en-US" dirty="0" smtClean="0">
                <a:solidFill>
                  <a:srgbClr val="FFFF00"/>
                </a:solidFill>
                <a:cs typeface="Lucida Console"/>
              </a:rPr>
              <a:t>5. A </a:t>
            </a:r>
            <a:r>
              <a:rPr lang="en-US" dirty="0">
                <a:solidFill>
                  <a:srgbClr val="FFFF00"/>
                </a:solidFill>
                <a:cs typeface="Lucida Console"/>
              </a:rPr>
              <a:t>better remote</a:t>
            </a:r>
          </a:p>
          <a:p>
            <a:r>
              <a:rPr lang="en-US" dirty="0" smtClean="0">
                <a:solidFill>
                  <a:srgbClr val="FFFF00"/>
                </a:solidFill>
                <a:cs typeface="Lucida Console"/>
              </a:rPr>
              <a:t>6. No </a:t>
            </a:r>
            <a:r>
              <a:rPr lang="en-US" dirty="0">
                <a:solidFill>
                  <a:srgbClr val="FFFF00"/>
                </a:solidFill>
                <a:cs typeface="Lucida Console"/>
              </a:rPr>
              <a:t>more switching inputs</a:t>
            </a:r>
          </a:p>
          <a:p>
            <a:r>
              <a:rPr lang="en-US" dirty="0" smtClean="0">
                <a:solidFill>
                  <a:srgbClr val="FFFF00"/>
                </a:solidFill>
                <a:cs typeface="Lucida Console"/>
              </a:rPr>
              <a:t>6. Netflix </a:t>
            </a:r>
            <a:r>
              <a:rPr lang="en-US" dirty="0">
                <a:solidFill>
                  <a:srgbClr val="FFFF00"/>
                </a:solidFill>
                <a:cs typeface="Lucida Console"/>
              </a:rPr>
              <a:t>is just another channel</a:t>
            </a:r>
          </a:p>
          <a:p>
            <a:r>
              <a:rPr lang="en-US" dirty="0" smtClean="0">
                <a:solidFill>
                  <a:srgbClr val="FFFF00"/>
                </a:solidFill>
                <a:cs typeface="Lucida Console"/>
              </a:rPr>
              <a:t>7. HBO </a:t>
            </a:r>
            <a:r>
              <a:rPr lang="en-US" dirty="0">
                <a:solidFill>
                  <a:srgbClr val="FFFF00"/>
                </a:solidFill>
                <a:cs typeface="Lucida Console"/>
              </a:rPr>
              <a:t>gets more accessible</a:t>
            </a:r>
          </a:p>
          <a:p>
            <a:r>
              <a:rPr lang="en-US" dirty="0" smtClean="0">
                <a:solidFill>
                  <a:srgbClr val="FFFF00"/>
                </a:solidFill>
                <a:cs typeface="Lucida Console"/>
              </a:rPr>
              <a:t>8. On</a:t>
            </a:r>
            <a:r>
              <a:rPr lang="en-US" dirty="0">
                <a:solidFill>
                  <a:srgbClr val="FFFF00"/>
                </a:solidFill>
                <a:cs typeface="Lucida Console"/>
              </a:rPr>
              <a:t>-demand that’s not awful</a:t>
            </a:r>
          </a:p>
          <a:p>
            <a:r>
              <a:rPr lang="en-US" dirty="0" smtClean="0">
                <a:solidFill>
                  <a:srgbClr val="FFFF00"/>
                </a:solidFill>
                <a:cs typeface="Lucida Console"/>
              </a:rPr>
              <a:t>9. New </a:t>
            </a:r>
            <a:r>
              <a:rPr lang="en-US" dirty="0">
                <a:solidFill>
                  <a:srgbClr val="FFFF00"/>
                </a:solidFill>
                <a:cs typeface="Lucida Console"/>
              </a:rPr>
              <a:t>channels emerging all the time</a:t>
            </a:r>
          </a:p>
          <a:p>
            <a:r>
              <a:rPr lang="en-US" dirty="0" smtClean="0">
                <a:solidFill>
                  <a:srgbClr val="FFFF00"/>
                </a:solidFill>
                <a:cs typeface="Lucida Console"/>
              </a:rPr>
              <a:t>10. (</a:t>
            </a:r>
            <a:r>
              <a:rPr lang="en-US" dirty="0">
                <a:solidFill>
                  <a:srgbClr val="FFFF00"/>
                </a:solidFill>
                <a:cs typeface="Lucida Console"/>
              </a:rPr>
              <a:t>Internet TV is) not as reliable</a:t>
            </a:r>
          </a:p>
          <a:p>
            <a:r>
              <a:rPr lang="en-US" dirty="0" smtClean="0">
                <a:solidFill>
                  <a:srgbClr val="FFFF00"/>
                </a:solidFill>
                <a:cs typeface="Lucida Console"/>
              </a:rPr>
              <a:t>11. (</a:t>
            </a:r>
            <a:r>
              <a:rPr lang="en-US" dirty="0">
                <a:solidFill>
                  <a:srgbClr val="FFFF00"/>
                </a:solidFill>
                <a:cs typeface="Lucida Console"/>
              </a:rPr>
              <a:t>Internet TV is) Not as cheap</a:t>
            </a:r>
          </a:p>
        </p:txBody>
      </p:sp>
      <p:sp>
        <p:nvSpPr>
          <p:cNvPr id="8" name="Rectangle 7"/>
          <p:cNvSpPr/>
          <p:nvPr/>
        </p:nvSpPr>
        <p:spPr>
          <a:xfrm>
            <a:off x="361268" y="4395961"/>
            <a:ext cx="4572000" cy="1323439"/>
          </a:xfrm>
          <a:prstGeom prst="rect">
            <a:avLst/>
          </a:prstGeom>
        </p:spPr>
        <p:txBody>
          <a:bodyPr>
            <a:spAutoFit/>
          </a:bodyPr>
          <a:lstStyle/>
          <a:p>
            <a:r>
              <a:rPr lang="en-US" sz="2000" dirty="0">
                <a:solidFill>
                  <a:srgbClr val="FFFFFF"/>
                </a:solidFill>
                <a:cs typeface="Lucida Console"/>
                <a:hlinkClick r:id="rId4"/>
              </a:rPr>
              <a:t>http://qz.com/184378/the-future-of-tv-is-coming-into-focus-and-looks-pretty-great</a:t>
            </a:r>
            <a:r>
              <a:rPr lang="en-US" sz="2000" dirty="0" smtClean="0">
                <a:solidFill>
                  <a:srgbClr val="FFFFFF"/>
                </a:solidFill>
                <a:cs typeface="Lucida Console"/>
                <a:hlinkClick r:id="rId4"/>
              </a:rPr>
              <a:t>/</a:t>
            </a:r>
            <a:endParaRPr lang="en-US" sz="2000" dirty="0" smtClean="0">
              <a:solidFill>
                <a:srgbClr val="FFFFFF"/>
              </a:solidFill>
              <a:cs typeface="Lucida Console"/>
            </a:endParaRPr>
          </a:p>
          <a:p>
            <a:endParaRPr lang="en-US" sz="2000" dirty="0">
              <a:solidFill>
                <a:srgbClr val="FFFFFF"/>
              </a:solidFill>
              <a:cs typeface="Lucida Console"/>
            </a:endParaRPr>
          </a:p>
        </p:txBody>
      </p:sp>
    </p:spTree>
    <p:extLst>
      <p:ext uri="{BB962C8B-B14F-4D97-AF65-F5344CB8AC3E}">
        <p14:creationId xmlns:p14="http://schemas.microsoft.com/office/powerpoint/2010/main" val="26650130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 name="Content Placeholder 5" descr="Screen Shot 2014-04-13 at 5.37.23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90"/>
          <a:stretch/>
        </p:blipFill>
        <p:spPr>
          <a:xfrm>
            <a:off x="697822" y="211063"/>
            <a:ext cx="7618008" cy="5091728"/>
          </a:xfrm>
        </p:spPr>
      </p:pic>
      <p:sp>
        <p:nvSpPr>
          <p:cNvPr id="7" name="Rectangle 6"/>
          <p:cNvSpPr/>
          <p:nvPr/>
        </p:nvSpPr>
        <p:spPr>
          <a:xfrm>
            <a:off x="762000" y="5220581"/>
            <a:ext cx="8382000" cy="984885"/>
          </a:xfrm>
          <a:prstGeom prst="rect">
            <a:avLst/>
          </a:prstGeom>
        </p:spPr>
        <p:txBody>
          <a:bodyPr wrap="square">
            <a:spAutoFit/>
          </a:bodyPr>
          <a:lstStyle/>
          <a:p>
            <a:r>
              <a:rPr lang="en-US" sz="2000" dirty="0">
                <a:cs typeface="Lucida Console"/>
                <a:hlinkClick r:id="rId3"/>
              </a:rPr>
              <a:t>http://www.mediapost.com/publications/article/218961/why-tv-dollars-wont-go-online-in-10-</a:t>
            </a:r>
            <a:r>
              <a:rPr lang="en-US" sz="2000" dirty="0" smtClean="0">
                <a:cs typeface="Lucida Console"/>
                <a:hlinkClick r:id="rId3"/>
              </a:rPr>
              <a:t>words.html</a:t>
            </a:r>
            <a:endParaRPr lang="en-US" sz="2000" dirty="0" smtClean="0">
              <a:cs typeface="Lucida Console"/>
            </a:endParaRPr>
          </a:p>
          <a:p>
            <a:endParaRPr lang="en-US" dirty="0"/>
          </a:p>
        </p:txBody>
      </p:sp>
    </p:spTree>
    <p:extLst>
      <p:ext uri="{BB962C8B-B14F-4D97-AF65-F5344CB8AC3E}">
        <p14:creationId xmlns:p14="http://schemas.microsoft.com/office/powerpoint/2010/main" val="38304354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5.41.34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295"/>
          <a:stretch/>
        </p:blipFill>
        <p:spPr>
          <a:xfrm>
            <a:off x="2815489" y="206559"/>
            <a:ext cx="2935704" cy="466980"/>
          </a:xfrm>
        </p:spPr>
      </p:pic>
      <p:pic>
        <p:nvPicPr>
          <p:cNvPr id="5" name="Picture 4" descr="Screen Shot 2014-04-13 at 5.41.47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312" y="665208"/>
            <a:ext cx="8121316" cy="1552040"/>
          </a:xfrm>
          <a:prstGeom prst="rect">
            <a:avLst/>
          </a:prstGeom>
        </p:spPr>
      </p:pic>
      <p:pic>
        <p:nvPicPr>
          <p:cNvPr id="7" name="Picture 6" descr="Screen Shot 2014-04-13 at 5.46.22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49185" y="2992793"/>
            <a:ext cx="5079999" cy="488461"/>
          </a:xfrm>
          <a:prstGeom prst="rect">
            <a:avLst/>
          </a:prstGeom>
        </p:spPr>
      </p:pic>
      <p:pic>
        <p:nvPicPr>
          <p:cNvPr id="8" name="Picture 7" descr="Screen Shot 2014-04-13 at 5.46.49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0369" y="3470250"/>
            <a:ext cx="7327231" cy="2135236"/>
          </a:xfrm>
          <a:prstGeom prst="rect">
            <a:avLst/>
          </a:prstGeom>
        </p:spPr>
      </p:pic>
      <p:sp>
        <p:nvSpPr>
          <p:cNvPr id="9" name="Rectangle 8"/>
          <p:cNvSpPr/>
          <p:nvPr/>
        </p:nvSpPr>
        <p:spPr>
          <a:xfrm>
            <a:off x="926464" y="5567062"/>
            <a:ext cx="9143999" cy="523220"/>
          </a:xfrm>
          <a:prstGeom prst="rect">
            <a:avLst/>
          </a:prstGeom>
        </p:spPr>
        <p:txBody>
          <a:bodyPr wrap="square">
            <a:spAutoFit/>
          </a:bodyPr>
          <a:lstStyle/>
          <a:p>
            <a:r>
              <a:rPr lang="en-US" sz="1400" dirty="0">
                <a:cs typeface="Lucida Console"/>
                <a:hlinkClick r:id="rId6"/>
              </a:rPr>
              <a:t>http://recode.net/2014/04/06/nielsens-ability-to-measure-mobile-tv-viewing-takes-step-forward</a:t>
            </a:r>
            <a:r>
              <a:rPr lang="en-US" sz="1400" dirty="0" smtClean="0">
                <a:cs typeface="Lucida Console"/>
                <a:hlinkClick r:id="rId6"/>
              </a:rPr>
              <a:t>/</a:t>
            </a:r>
            <a:endParaRPr lang="en-US" sz="1400" dirty="0" smtClean="0">
              <a:cs typeface="Lucida Console"/>
            </a:endParaRPr>
          </a:p>
          <a:p>
            <a:endParaRPr lang="en-US" sz="1400" dirty="0">
              <a:cs typeface="Lucida Console"/>
            </a:endParaRPr>
          </a:p>
        </p:txBody>
      </p:sp>
      <p:sp>
        <p:nvSpPr>
          <p:cNvPr id="10" name="Rectangle 9"/>
          <p:cNvSpPr/>
          <p:nvPr/>
        </p:nvSpPr>
        <p:spPr>
          <a:xfrm>
            <a:off x="517379" y="2120992"/>
            <a:ext cx="9143997" cy="923330"/>
          </a:xfrm>
          <a:prstGeom prst="rect">
            <a:avLst/>
          </a:prstGeom>
        </p:spPr>
        <p:txBody>
          <a:bodyPr wrap="square">
            <a:spAutoFit/>
          </a:bodyPr>
          <a:lstStyle/>
          <a:p>
            <a:r>
              <a:rPr lang="en-US" sz="2000" dirty="0">
                <a:cs typeface="Lucida Console"/>
                <a:hlinkClick r:id="rId7"/>
              </a:rPr>
              <a:t>http://</a:t>
            </a:r>
            <a:r>
              <a:rPr lang="en-US" sz="1600" dirty="0">
                <a:cs typeface="Lucida Console"/>
                <a:hlinkClick r:id="rId7"/>
              </a:rPr>
              <a:t>www.wired.co.uk/magazine/archive/2013/12/wired-world-2014/tv-ads-that-know-you-</a:t>
            </a:r>
            <a:r>
              <a:rPr lang="en-US" sz="1600" dirty="0" smtClean="0">
                <a:cs typeface="Lucida Console"/>
                <a:hlinkClick r:id="rId7"/>
              </a:rPr>
              <a:t>intimately</a:t>
            </a:r>
            <a:endParaRPr lang="en-US" sz="1600" dirty="0" smtClean="0">
              <a:cs typeface="Lucida Console"/>
            </a:endParaRPr>
          </a:p>
          <a:p>
            <a:endParaRPr lang="en-US" dirty="0"/>
          </a:p>
        </p:txBody>
      </p:sp>
    </p:spTree>
    <p:extLst>
      <p:ext uri="{BB962C8B-B14F-4D97-AF65-F5344CB8AC3E}">
        <p14:creationId xmlns:p14="http://schemas.microsoft.com/office/powerpoint/2010/main" val="6315536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Content Placeholder 3" descr="Screen Shot 2014-04-13 at 6.01.31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1207"/>
          <a:stretch/>
        </p:blipFill>
        <p:spPr>
          <a:xfrm>
            <a:off x="481280" y="982644"/>
            <a:ext cx="8301789" cy="413907"/>
          </a:xfrm>
        </p:spPr>
      </p:pic>
      <p:pic>
        <p:nvPicPr>
          <p:cNvPr id="5" name="Picture 4" descr="Screen Shot 2014-04-13 at 6.02.0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312" y="1553010"/>
            <a:ext cx="8205520" cy="2529609"/>
          </a:xfrm>
          <a:prstGeom prst="rect">
            <a:avLst/>
          </a:prstGeom>
        </p:spPr>
      </p:pic>
      <p:sp>
        <p:nvSpPr>
          <p:cNvPr id="6" name="Rectangle 5"/>
          <p:cNvSpPr/>
          <p:nvPr/>
        </p:nvSpPr>
        <p:spPr>
          <a:xfrm>
            <a:off x="505345" y="4185833"/>
            <a:ext cx="9144000" cy="984885"/>
          </a:xfrm>
          <a:prstGeom prst="rect">
            <a:avLst/>
          </a:prstGeom>
        </p:spPr>
        <p:txBody>
          <a:bodyPr wrap="square">
            <a:spAutoFit/>
          </a:bodyPr>
          <a:lstStyle/>
          <a:p>
            <a:r>
              <a:rPr lang="en-US" sz="2000" dirty="0">
                <a:cs typeface="Lucida Console"/>
                <a:hlinkClick r:id="rId4"/>
              </a:rPr>
              <a:t>http://pando.com/2014/03/03/tv-remains-the-10000-pound-gorilla-in-the-advertising-market</a:t>
            </a:r>
            <a:r>
              <a:rPr lang="en-US" sz="2000" dirty="0" smtClean="0">
                <a:cs typeface="Lucida Console"/>
                <a:hlinkClick r:id="rId4"/>
              </a:rPr>
              <a:t>/</a:t>
            </a:r>
            <a:endParaRPr lang="en-US" sz="2000" dirty="0" smtClean="0">
              <a:cs typeface="Lucida Console"/>
            </a:endParaRPr>
          </a:p>
          <a:p>
            <a:endParaRPr lang="en-US" dirty="0">
              <a:latin typeface="Lucida Console"/>
              <a:cs typeface="Lucida Console"/>
            </a:endParaRPr>
          </a:p>
        </p:txBody>
      </p:sp>
    </p:spTree>
    <p:extLst>
      <p:ext uri="{BB962C8B-B14F-4D97-AF65-F5344CB8AC3E}">
        <p14:creationId xmlns:p14="http://schemas.microsoft.com/office/powerpoint/2010/main" val="13444296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5488" y="397456"/>
            <a:ext cx="8229600" cy="1197407"/>
          </a:xfrm>
        </p:spPr>
        <p:txBody>
          <a:bodyPr>
            <a:noAutofit/>
          </a:bodyPr>
          <a:lstStyle/>
          <a:p>
            <a:r>
              <a:rPr lang="en-US" sz="3200" b="1" dirty="0" smtClean="0">
                <a:solidFill>
                  <a:srgbClr val="FFFF00"/>
                </a:solidFill>
                <a:latin typeface="+mn-lt"/>
              </a:rPr>
              <a:t>The Really Conventional Strate</a:t>
            </a:r>
            <a:r>
              <a:rPr lang="en-US" sz="3200" b="1" dirty="0">
                <a:solidFill>
                  <a:srgbClr val="FFFF00"/>
                </a:solidFill>
                <a:latin typeface="+mn-lt"/>
              </a:rPr>
              <a:t>g</a:t>
            </a:r>
            <a:r>
              <a:rPr lang="en-US" sz="3200" b="1" dirty="0" smtClean="0">
                <a:solidFill>
                  <a:srgbClr val="FFFF00"/>
                </a:solidFill>
                <a:latin typeface="+mn-lt"/>
              </a:rPr>
              <a:t>y </a:t>
            </a:r>
            <a:br>
              <a:rPr lang="en-US" sz="3200" b="1" dirty="0" smtClean="0">
                <a:solidFill>
                  <a:srgbClr val="FFFF00"/>
                </a:solidFill>
                <a:latin typeface="+mn-lt"/>
              </a:rPr>
            </a:br>
            <a:r>
              <a:rPr lang="en-US" sz="3200" b="1" dirty="0" smtClean="0">
                <a:solidFill>
                  <a:srgbClr val="FFFF00"/>
                </a:solidFill>
                <a:latin typeface="+mn-lt"/>
              </a:rPr>
              <a:t>          (</a:t>
            </a:r>
            <a:r>
              <a:rPr lang="en-US" sz="3200" b="1" dirty="0" smtClean="0">
                <a:solidFill>
                  <a:srgbClr val="FF0000"/>
                </a:solidFill>
                <a:latin typeface="+mn-lt"/>
              </a:rPr>
              <a:t>which may not work</a:t>
            </a:r>
            <a:r>
              <a:rPr lang="en-US" sz="3200" b="1" dirty="0" smtClean="0">
                <a:solidFill>
                  <a:srgbClr val="FFFF00"/>
                </a:solidFill>
                <a:latin typeface="+mn-lt"/>
              </a:rPr>
              <a:t>)</a:t>
            </a:r>
            <a:endParaRPr lang="en-US" sz="3200" b="1" dirty="0">
              <a:solidFill>
                <a:srgbClr val="FFFF00"/>
              </a:solidFill>
              <a:latin typeface="+mn-lt"/>
            </a:endParaRPr>
          </a:p>
        </p:txBody>
      </p:sp>
      <p:pic>
        <p:nvPicPr>
          <p:cNvPr id="4" name="Content Placeholder 3" descr="Screen Shot 2014-04-13 at 2.09.35 PM.pn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t="-2220" b="-2220"/>
          <a:stretch>
            <a:fillRect/>
          </a:stretch>
        </p:blipFill>
        <p:spPr>
          <a:xfrm>
            <a:off x="794064" y="1684661"/>
            <a:ext cx="7525418" cy="4018551"/>
          </a:xfrm>
        </p:spPr>
      </p:pic>
    </p:spTree>
    <p:extLst>
      <p:ext uri="{BB962C8B-B14F-4D97-AF65-F5344CB8AC3E}">
        <p14:creationId xmlns:p14="http://schemas.microsoft.com/office/powerpoint/2010/main" val="3212645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normAutofit/>
          </a:bodyPr>
          <a:lstStyle/>
          <a:p>
            <a:r>
              <a:rPr lang="en-US" dirty="0" smtClean="0"/>
              <a:t> </a:t>
            </a:r>
            <a:r>
              <a:rPr lang="en-US" sz="3600" b="1" dirty="0" smtClean="0">
                <a:solidFill>
                  <a:srgbClr val="FFFF00"/>
                </a:solidFill>
                <a:latin typeface="+mn-lt"/>
              </a:rPr>
              <a:t>All A MATTER OF PERSPECTIVE</a:t>
            </a:r>
            <a:endParaRPr lang="en-US" sz="3600" b="1" dirty="0">
              <a:solidFill>
                <a:srgbClr val="FFFF00"/>
              </a:solidFill>
              <a:latin typeface="+mn-lt"/>
            </a:endParaRPr>
          </a:p>
        </p:txBody>
      </p:sp>
      <p:pic>
        <p:nvPicPr>
          <p:cNvPr id="4" name="Content Placeholder 3" descr="691px-M&amp;M's_Plain.jp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841" r="-745"/>
          <a:stretch/>
        </p:blipFill>
        <p:spPr>
          <a:xfrm>
            <a:off x="5467077" y="1726695"/>
            <a:ext cx="3556607" cy="2919181"/>
          </a:xfrm>
        </p:spPr>
      </p:pic>
      <p:pic>
        <p:nvPicPr>
          <p:cNvPr id="5" name="Content Placeholder 3" descr="800px-Smarties-UK-Candies.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3923" y="2068547"/>
            <a:ext cx="5190352" cy="2208918"/>
          </a:xfrm>
          <a:prstGeom prst="rect">
            <a:avLst/>
          </a:prstGeom>
        </p:spPr>
      </p:pic>
    </p:spTree>
    <p:extLst>
      <p:ext uri="{BB962C8B-B14F-4D97-AF65-F5344CB8AC3E}">
        <p14:creationId xmlns:p14="http://schemas.microsoft.com/office/powerpoint/2010/main" val="3724746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458" y="396948"/>
            <a:ext cx="8686800" cy="1074615"/>
          </a:xfrm>
        </p:spPr>
        <p:txBody>
          <a:bodyPr>
            <a:normAutofit fontScale="90000"/>
          </a:bodyPr>
          <a:lstStyle/>
          <a:p>
            <a:r>
              <a:rPr lang="en-US" dirty="0" smtClean="0"/>
              <a:t/>
            </a:r>
            <a:br>
              <a:rPr lang="en-US" dirty="0" smtClean="0"/>
            </a:br>
            <a:r>
              <a:rPr lang="en-US" b="1" dirty="0" smtClean="0">
                <a:solidFill>
                  <a:schemeClr val="bg1"/>
                </a:solidFill>
                <a:latin typeface="+mn-lt"/>
              </a:rPr>
              <a:t>Another Possible Strategy</a:t>
            </a:r>
            <a:r>
              <a:rPr lang="en-US" b="1" dirty="0">
                <a:solidFill>
                  <a:schemeClr val="bg1"/>
                </a:solidFill>
                <a:latin typeface="+mn-lt"/>
              </a:rPr>
              <a:t>?: </a:t>
            </a:r>
            <a:r>
              <a:rPr lang="en-US" b="1" dirty="0" smtClean="0">
                <a:solidFill>
                  <a:schemeClr val="bg1"/>
                </a:solidFill>
                <a:latin typeface="+mn-lt"/>
              </a:rPr>
              <a:t/>
            </a:r>
            <a:br>
              <a:rPr lang="en-US" b="1" dirty="0" smtClean="0">
                <a:solidFill>
                  <a:schemeClr val="bg1"/>
                </a:solidFill>
                <a:latin typeface="+mn-lt"/>
              </a:rPr>
            </a:br>
            <a:r>
              <a:rPr lang="en-US" b="1" dirty="0" smtClean="0">
                <a:solidFill>
                  <a:srgbClr val="FFFF00"/>
                </a:solidFill>
                <a:latin typeface="+mn-lt"/>
              </a:rPr>
              <a:t>Embrace </a:t>
            </a:r>
            <a:r>
              <a:rPr lang="en-US" b="1" dirty="0">
                <a:solidFill>
                  <a:srgbClr val="FFFF00"/>
                </a:solidFill>
                <a:latin typeface="+mn-lt"/>
              </a:rPr>
              <a:t>User/Consumer Privacy</a:t>
            </a:r>
            <a:r>
              <a:rPr lang="en-US" b="1" dirty="0">
                <a:solidFill>
                  <a:schemeClr val="bg1"/>
                </a:solidFill>
                <a:latin typeface="+mn-lt"/>
              </a:rPr>
              <a:t/>
            </a:r>
            <a:br>
              <a:rPr lang="en-US" b="1" dirty="0">
                <a:solidFill>
                  <a:schemeClr val="bg1"/>
                </a:solidFill>
                <a:latin typeface="+mn-lt"/>
              </a:rPr>
            </a:br>
            <a:endParaRPr lang="en-US" b="1" dirty="0">
              <a:solidFill>
                <a:schemeClr val="bg1"/>
              </a:solidFill>
              <a:latin typeface="+mn-lt"/>
            </a:endParaRPr>
          </a:p>
        </p:txBody>
      </p:sp>
      <p:sp>
        <p:nvSpPr>
          <p:cNvPr id="3" name="Content Placeholder 2"/>
          <p:cNvSpPr>
            <a:spLocks noGrp="1"/>
          </p:cNvSpPr>
          <p:nvPr>
            <p:ph sz="quarter" idx="10"/>
          </p:nvPr>
        </p:nvSpPr>
        <p:spPr>
          <a:xfrm>
            <a:off x="553456" y="2045830"/>
            <a:ext cx="8229600" cy="4318000"/>
          </a:xfrm>
        </p:spPr>
        <p:txBody>
          <a:bodyPr>
            <a:normAutofit/>
          </a:bodyPr>
          <a:lstStyle/>
          <a:p>
            <a:pPr marL="0" indent="0">
              <a:buNone/>
            </a:pPr>
            <a:r>
              <a:rPr lang="en-US" sz="3200" dirty="0" smtClean="0">
                <a:solidFill>
                  <a:schemeClr val="bg1"/>
                </a:solidFill>
                <a:latin typeface="+mn-lt"/>
                <a:cs typeface="Lucida Console"/>
              </a:rPr>
              <a:t>Broadcasters have a long and proud history (notably in their newsrooms) of legal resistance to search warrants, prior restraints and the like</a:t>
            </a:r>
            <a:r>
              <a:rPr lang="en-US" sz="3200" dirty="0" smtClean="0">
                <a:solidFill>
                  <a:schemeClr val="bg1"/>
                </a:solidFill>
                <a:latin typeface="+mn-lt"/>
                <a:cs typeface="Lucida Console"/>
              </a:rPr>
              <a:t>…</a:t>
            </a:r>
            <a:endParaRPr lang="en-US" sz="3200" dirty="0">
              <a:solidFill>
                <a:schemeClr val="bg1"/>
              </a:solidFill>
              <a:latin typeface="Lucida Console"/>
              <a:cs typeface="Lucida Console"/>
            </a:endParaRPr>
          </a:p>
          <a:p>
            <a:pPr marL="0" indent="0">
              <a:buNone/>
            </a:pPr>
            <a:r>
              <a:rPr lang="en-US" sz="3200" dirty="0" smtClean="0">
                <a:solidFill>
                  <a:srgbClr val="FF0000"/>
                </a:solidFill>
                <a:latin typeface="+mn-lt"/>
                <a:cs typeface="Lucida Console"/>
              </a:rPr>
              <a:t>Does this represent a profound vulnerability of social media/digital media that </a:t>
            </a:r>
            <a:r>
              <a:rPr lang="en-US" sz="3200" dirty="0" smtClean="0">
                <a:solidFill>
                  <a:schemeClr val="bg1">
                    <a:lumMod val="85000"/>
                  </a:schemeClr>
                </a:solidFill>
                <a:latin typeface="+mn-lt"/>
                <a:cs typeface="Lucida Console"/>
              </a:rPr>
              <a:t>“conventional” media</a:t>
            </a:r>
            <a:r>
              <a:rPr lang="en-US" sz="3200" dirty="0" smtClean="0">
                <a:solidFill>
                  <a:srgbClr val="FF0000"/>
                </a:solidFill>
                <a:latin typeface="+mn-lt"/>
                <a:cs typeface="Lucida Console"/>
              </a:rPr>
              <a:t> might take advantage of?</a:t>
            </a:r>
            <a:endParaRPr lang="en-US" sz="3200" dirty="0">
              <a:solidFill>
                <a:srgbClr val="FF0000"/>
              </a:solidFill>
              <a:latin typeface="+mn-lt"/>
              <a:cs typeface="Lucida Console"/>
            </a:endParaRPr>
          </a:p>
        </p:txBody>
      </p:sp>
    </p:spTree>
    <p:extLst>
      <p:ext uri="{BB962C8B-B14F-4D97-AF65-F5344CB8AC3E}">
        <p14:creationId xmlns:p14="http://schemas.microsoft.com/office/powerpoint/2010/main" val="14456459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4256" y="567450"/>
            <a:ext cx="7944338" cy="630791"/>
          </a:xfrm>
        </p:spPr>
        <p:txBody>
          <a:bodyPr>
            <a:noAutofit/>
          </a:bodyPr>
          <a:lstStyle/>
          <a:p>
            <a:r>
              <a:rPr lang="en-US" sz="3600" b="1" dirty="0" smtClean="0">
                <a:solidFill>
                  <a:srgbClr val="FFFF00"/>
                </a:solidFill>
                <a:latin typeface="+mn-lt"/>
              </a:rPr>
              <a:t>An Example</a:t>
            </a:r>
            <a:endParaRPr lang="en-US" sz="3600" b="1" dirty="0">
              <a:solidFill>
                <a:srgbClr val="FFFF00"/>
              </a:solidFill>
              <a:latin typeface="+mn-lt"/>
            </a:endParaRPr>
          </a:p>
        </p:txBody>
      </p:sp>
      <p:pic>
        <p:nvPicPr>
          <p:cNvPr id="4" name="Content Placeholder 3" descr="Screen Shot 2014-04-13 at 6.27.48 PM.pn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l="-40" r="-40"/>
          <a:stretch>
            <a:fillRect/>
          </a:stretch>
        </p:blipFill>
        <p:spPr>
          <a:xfrm>
            <a:off x="1152050" y="1257490"/>
            <a:ext cx="6143407" cy="3223392"/>
          </a:xfrm>
        </p:spPr>
      </p:pic>
      <p:pic>
        <p:nvPicPr>
          <p:cNvPr id="5" name="Picture 4" descr="Screen Shot 2014-04-13 at 6.28.04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2050" y="3886200"/>
            <a:ext cx="6143407" cy="1852143"/>
          </a:xfrm>
          <a:prstGeom prst="rect">
            <a:avLst/>
          </a:prstGeom>
        </p:spPr>
      </p:pic>
    </p:spTree>
    <p:extLst>
      <p:ext uri="{BB962C8B-B14F-4D97-AF65-F5344CB8AC3E}">
        <p14:creationId xmlns:p14="http://schemas.microsoft.com/office/powerpoint/2010/main" val="19536354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8320" y="350657"/>
            <a:ext cx="8229600" cy="1016000"/>
          </a:xfrm>
        </p:spPr>
        <p:txBody>
          <a:bodyPr>
            <a:noAutofit/>
          </a:bodyPr>
          <a:lstStyle/>
          <a:p>
            <a:r>
              <a:rPr lang="en-US" sz="3600" b="1" dirty="0" smtClean="0">
                <a:solidFill>
                  <a:srgbClr val="FFFF00"/>
                </a:solidFill>
                <a:latin typeface="+mn-lt"/>
              </a:rPr>
              <a:t>Example 2:</a:t>
            </a:r>
            <a:endParaRPr lang="en-US" sz="3600" b="1" dirty="0">
              <a:solidFill>
                <a:srgbClr val="FFFF00"/>
              </a:solidFill>
              <a:latin typeface="+mn-lt"/>
            </a:endParaRPr>
          </a:p>
        </p:txBody>
      </p:sp>
      <p:pic>
        <p:nvPicPr>
          <p:cNvPr id="4" name="Content Placeholder 3" descr="Screen Shot 2014-04-13 at 6.20.56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678" r="-678"/>
          <a:stretch/>
        </p:blipFill>
        <p:spPr>
          <a:xfrm>
            <a:off x="300786" y="1502017"/>
            <a:ext cx="5257800" cy="2964219"/>
          </a:xfrm>
        </p:spPr>
      </p:pic>
      <p:pic>
        <p:nvPicPr>
          <p:cNvPr id="5" name="Picture 4" descr="Screen Shot 2014-04-13 at 6.21.38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3130" y="1309505"/>
            <a:ext cx="3104773" cy="3358569"/>
          </a:xfrm>
          <a:prstGeom prst="rect">
            <a:avLst/>
          </a:prstGeom>
        </p:spPr>
      </p:pic>
      <p:sp>
        <p:nvSpPr>
          <p:cNvPr id="6" name="Rectangle 5"/>
          <p:cNvSpPr/>
          <p:nvPr/>
        </p:nvSpPr>
        <p:spPr>
          <a:xfrm>
            <a:off x="529408" y="4604104"/>
            <a:ext cx="9144000" cy="984885"/>
          </a:xfrm>
          <a:prstGeom prst="rect">
            <a:avLst/>
          </a:prstGeom>
        </p:spPr>
        <p:txBody>
          <a:bodyPr wrap="square">
            <a:spAutoFit/>
          </a:bodyPr>
          <a:lstStyle/>
          <a:p>
            <a:r>
              <a:rPr lang="en-US" sz="2000" dirty="0">
                <a:cs typeface="Lucida Console"/>
                <a:hlinkClick r:id="rId4"/>
              </a:rPr>
              <a:t>http://scgnews.com/how-big-tech-companies-are-using-pr-techniques-to-counter-the-effects-of-nsa-</a:t>
            </a:r>
            <a:r>
              <a:rPr lang="en-US" sz="2000" dirty="0" smtClean="0">
                <a:cs typeface="Lucida Console"/>
                <a:hlinkClick r:id="rId4"/>
              </a:rPr>
              <a:t>scandal</a:t>
            </a:r>
            <a:endParaRPr lang="en-US" sz="2000" dirty="0" smtClean="0">
              <a:cs typeface="Lucida Console"/>
            </a:endParaRPr>
          </a:p>
          <a:p>
            <a:endParaRPr lang="en-US" dirty="0">
              <a:latin typeface="Lucida Console"/>
              <a:cs typeface="Lucida Console"/>
            </a:endParaRPr>
          </a:p>
        </p:txBody>
      </p:sp>
    </p:spTree>
    <p:extLst>
      <p:ext uri="{BB962C8B-B14F-4D97-AF65-F5344CB8AC3E}">
        <p14:creationId xmlns:p14="http://schemas.microsoft.com/office/powerpoint/2010/main" val="21378392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4256" y="372992"/>
            <a:ext cx="8229600" cy="1016000"/>
          </a:xfrm>
        </p:spPr>
        <p:txBody>
          <a:bodyPr>
            <a:normAutofit/>
          </a:bodyPr>
          <a:lstStyle/>
          <a:p>
            <a:r>
              <a:rPr lang="en-US" sz="3600" b="1" dirty="0" smtClean="0">
                <a:solidFill>
                  <a:srgbClr val="FFFF00"/>
                </a:solidFill>
                <a:latin typeface="+mn-lt"/>
              </a:rPr>
              <a:t>But avoid the pitfall</a:t>
            </a:r>
            <a:endParaRPr lang="en-US" sz="3600" b="1" dirty="0">
              <a:solidFill>
                <a:srgbClr val="FFFF00"/>
              </a:solidFill>
              <a:latin typeface="+mn-lt"/>
            </a:endParaRPr>
          </a:p>
        </p:txBody>
      </p:sp>
      <p:pic>
        <p:nvPicPr>
          <p:cNvPr id="4" name="Content Placeholder 3" descr="Screen Shot 2014-04-13 at 6.16.30 P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692" r="167"/>
          <a:stretch/>
        </p:blipFill>
        <p:spPr>
          <a:xfrm>
            <a:off x="926445" y="1359559"/>
            <a:ext cx="7381475" cy="3962084"/>
          </a:xfrm>
        </p:spPr>
      </p:pic>
      <p:sp>
        <p:nvSpPr>
          <p:cNvPr id="5" name="Rectangle 4"/>
          <p:cNvSpPr/>
          <p:nvPr/>
        </p:nvSpPr>
        <p:spPr>
          <a:xfrm>
            <a:off x="878320" y="5217412"/>
            <a:ext cx="8229600" cy="984885"/>
          </a:xfrm>
          <a:prstGeom prst="rect">
            <a:avLst/>
          </a:prstGeom>
        </p:spPr>
        <p:txBody>
          <a:bodyPr wrap="square">
            <a:spAutoFit/>
          </a:bodyPr>
          <a:lstStyle/>
          <a:p>
            <a:r>
              <a:rPr lang="en-US" sz="2000" dirty="0">
                <a:cs typeface="Lucida Console"/>
                <a:hlinkClick r:id="rId3"/>
              </a:rPr>
              <a:t>http://www.scientificamerican.com/article/when-big-data-marketing-becomes-stalking</a:t>
            </a:r>
            <a:r>
              <a:rPr lang="en-US" sz="1200" dirty="0" smtClean="0">
                <a:latin typeface="Lucida Console"/>
                <a:cs typeface="Lucida Console"/>
                <a:hlinkClick r:id="rId3"/>
              </a:rPr>
              <a:t>/</a:t>
            </a:r>
            <a:endParaRPr lang="en-US" sz="1200" dirty="0" smtClean="0">
              <a:latin typeface="Lucida Console"/>
              <a:cs typeface="Lucida Console"/>
            </a:endParaRPr>
          </a:p>
          <a:p>
            <a:endParaRPr lang="en-US" dirty="0"/>
          </a:p>
        </p:txBody>
      </p:sp>
    </p:spTree>
    <p:extLst>
      <p:ext uri="{BB962C8B-B14F-4D97-AF65-F5344CB8AC3E}">
        <p14:creationId xmlns:p14="http://schemas.microsoft.com/office/powerpoint/2010/main" val="10061106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2544" y="894785"/>
            <a:ext cx="8229600" cy="1205824"/>
          </a:xfrm>
        </p:spPr>
        <p:txBody>
          <a:bodyPr>
            <a:noAutofit/>
          </a:bodyPr>
          <a:lstStyle/>
          <a:p>
            <a:r>
              <a:rPr lang="en-US" sz="3600" b="1" dirty="0" smtClean="0">
                <a:solidFill>
                  <a:srgbClr val="FF6600"/>
                </a:solidFill>
                <a:latin typeface="+mn-lt"/>
              </a:rPr>
              <a:t>The most unorthodox of ideas…</a:t>
            </a:r>
            <a:br>
              <a:rPr lang="en-US" sz="3600" b="1" dirty="0" smtClean="0">
                <a:solidFill>
                  <a:srgbClr val="FF6600"/>
                </a:solidFill>
                <a:latin typeface="+mn-lt"/>
              </a:rPr>
            </a:br>
            <a:r>
              <a:rPr lang="en-US" sz="3600" b="1" dirty="0" smtClean="0">
                <a:solidFill>
                  <a:srgbClr val="FF0000"/>
                </a:solidFill>
                <a:latin typeface="+mn-lt"/>
              </a:rPr>
              <a:t>the oddest of ironies</a:t>
            </a:r>
            <a:endParaRPr lang="en-US" sz="3600" b="1" dirty="0">
              <a:solidFill>
                <a:srgbClr val="FF0000"/>
              </a:solidFill>
              <a:latin typeface="+mn-lt"/>
            </a:endParaRPr>
          </a:p>
        </p:txBody>
      </p:sp>
      <p:sp>
        <p:nvSpPr>
          <p:cNvPr id="3" name="Content Placeholder 2"/>
          <p:cNvSpPr>
            <a:spLocks noGrp="1"/>
          </p:cNvSpPr>
          <p:nvPr>
            <p:ph sz="quarter" idx="10"/>
          </p:nvPr>
        </p:nvSpPr>
        <p:spPr>
          <a:xfrm>
            <a:off x="1744624" y="1949116"/>
            <a:ext cx="6172176" cy="3705727"/>
          </a:xfrm>
        </p:spPr>
        <p:txBody>
          <a:bodyPr>
            <a:normAutofit fontScale="92500" lnSpcReduction="20000"/>
          </a:bodyPr>
          <a:lstStyle/>
          <a:p>
            <a:pPr marL="0" indent="0">
              <a:buNone/>
            </a:pPr>
            <a:endParaRPr lang="en-US" sz="4400" dirty="0" smtClean="0">
              <a:latin typeface="Lucida Console"/>
              <a:cs typeface="Lucida Console"/>
            </a:endParaRPr>
          </a:p>
          <a:p>
            <a:pPr marL="0" indent="0">
              <a:buNone/>
            </a:pPr>
            <a:r>
              <a:rPr lang="en-US" sz="3900" dirty="0" smtClean="0">
                <a:solidFill>
                  <a:schemeClr val="bg1"/>
                </a:solidFill>
                <a:latin typeface="+mn-lt"/>
                <a:cs typeface="Lucida Console"/>
              </a:rPr>
              <a:t>Would broadcaster/cable-</a:t>
            </a:r>
          </a:p>
          <a:p>
            <a:pPr marL="0" indent="0">
              <a:buNone/>
            </a:pPr>
            <a:r>
              <a:rPr lang="en-US" sz="3900" dirty="0" smtClean="0">
                <a:solidFill>
                  <a:schemeClr val="bg1"/>
                </a:solidFill>
                <a:latin typeface="+mn-lt"/>
                <a:cs typeface="Lucida Console"/>
              </a:rPr>
              <a:t>co/distributers be best </a:t>
            </a:r>
          </a:p>
          <a:p>
            <a:pPr marL="0" indent="0">
              <a:buNone/>
            </a:pPr>
            <a:r>
              <a:rPr lang="en-US" sz="3900" dirty="0" smtClean="0">
                <a:solidFill>
                  <a:schemeClr val="bg1"/>
                </a:solidFill>
                <a:latin typeface="+mn-lt"/>
                <a:cs typeface="Lucida Console"/>
              </a:rPr>
              <a:t>advised to work  with </a:t>
            </a:r>
          </a:p>
          <a:p>
            <a:pPr marL="0" indent="0">
              <a:buNone/>
            </a:pPr>
            <a:r>
              <a:rPr lang="en-US" sz="3900" dirty="0" smtClean="0">
                <a:solidFill>
                  <a:srgbClr val="FF0000"/>
                </a:solidFill>
                <a:latin typeface="+mn-lt"/>
                <a:cs typeface="Lucida Console"/>
              </a:rPr>
              <a:t>Netflix</a:t>
            </a:r>
            <a:r>
              <a:rPr lang="en-US" sz="3900" dirty="0" smtClean="0">
                <a:solidFill>
                  <a:schemeClr val="bg1"/>
                </a:solidFill>
                <a:latin typeface="+mn-lt"/>
                <a:cs typeface="Lucida Console"/>
              </a:rPr>
              <a:t>?</a:t>
            </a:r>
            <a:endParaRPr lang="en-US" sz="3900" dirty="0">
              <a:solidFill>
                <a:schemeClr val="bg1"/>
              </a:solidFill>
              <a:latin typeface="+mn-lt"/>
              <a:cs typeface="Lucida Console"/>
            </a:endParaRPr>
          </a:p>
          <a:p>
            <a:pPr marL="0" indent="0">
              <a:buNone/>
            </a:pPr>
            <a:endParaRPr lang="en-US" sz="6000" b="1" dirty="0" smtClean="0">
              <a:solidFill>
                <a:srgbClr val="FFFF00"/>
              </a:solidFill>
              <a:latin typeface="P22 Typewriter"/>
              <a:cs typeface="P22 Typewriter"/>
            </a:endParaRPr>
          </a:p>
          <a:p>
            <a:pPr marL="0" indent="0">
              <a:buNone/>
            </a:pPr>
            <a:r>
              <a:rPr lang="en-US" sz="3900" b="1" dirty="0" smtClean="0">
                <a:solidFill>
                  <a:srgbClr val="FFFF00"/>
                </a:solidFill>
                <a:latin typeface="+mn-lt"/>
                <a:cs typeface="P22 Typewriter"/>
              </a:rPr>
              <a:t>WHY </a:t>
            </a:r>
            <a:r>
              <a:rPr lang="en-US" sz="3900" b="1" dirty="0" smtClean="0">
                <a:solidFill>
                  <a:srgbClr val="FFFF00"/>
                </a:solidFill>
                <a:latin typeface="+mn-lt"/>
                <a:cs typeface="P22 Typewriter"/>
              </a:rPr>
              <a:t>IN THE WORLD?</a:t>
            </a:r>
            <a:endParaRPr lang="en-US" sz="3900" b="1" dirty="0">
              <a:solidFill>
                <a:srgbClr val="FFFF00"/>
              </a:solidFill>
              <a:latin typeface="+mn-lt"/>
              <a:cs typeface="P22 Typewriter"/>
            </a:endParaRPr>
          </a:p>
        </p:txBody>
      </p:sp>
    </p:spTree>
    <p:extLst>
      <p:ext uri="{BB962C8B-B14F-4D97-AF65-F5344CB8AC3E}">
        <p14:creationId xmlns:p14="http://schemas.microsoft.com/office/powerpoint/2010/main" val="19807532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8640" y="439624"/>
            <a:ext cx="8686800" cy="1016000"/>
          </a:xfrm>
        </p:spPr>
        <p:txBody>
          <a:bodyPr>
            <a:noAutofit/>
          </a:bodyPr>
          <a:lstStyle/>
          <a:p>
            <a:r>
              <a:rPr lang="en-US" sz="3600" b="1" dirty="0" smtClean="0">
                <a:solidFill>
                  <a:srgbClr val="FFFF00"/>
                </a:solidFill>
                <a:latin typeface="+mn-lt"/>
              </a:rPr>
              <a:t>Consider the application of…</a:t>
            </a:r>
            <a:endParaRPr lang="en-US" sz="3600" b="1" dirty="0">
              <a:solidFill>
                <a:srgbClr val="FFFF00"/>
              </a:solidFill>
              <a:latin typeface="+mn-lt"/>
            </a:endParaRPr>
          </a:p>
        </p:txBody>
      </p:sp>
      <p:pic>
        <p:nvPicPr>
          <p:cNvPr id="4" name="Content Placeholder 3" descr="Screen Shot 2014-04-14 at 12.18.03 AM.png"/>
          <p:cNvPicPr>
            <a:picLocks noGrp="1" noChangeAspect="1"/>
          </p:cNvPicPr>
          <p:nvPr>
            <p:ph sz="quarter" idx="10"/>
          </p:nvPr>
        </p:nvPicPr>
        <p:blipFill>
          <a:blip r:embed="rId2" cstate="email">
            <a:extLst>
              <a:ext uri="{28A0092B-C50C-407E-A947-70E740481C1C}">
                <a14:useLocalDpi xmlns:a14="http://schemas.microsoft.com/office/drawing/2010/main"/>
              </a:ext>
            </a:extLst>
          </a:blip>
          <a:srcRect t="1104" b="1104"/>
          <a:stretch>
            <a:fillRect/>
          </a:stretch>
        </p:blipFill>
        <p:spPr>
          <a:xfrm>
            <a:off x="1010672" y="1353406"/>
            <a:ext cx="7170821" cy="4142864"/>
          </a:xfrm>
        </p:spPr>
      </p:pic>
      <p:sp>
        <p:nvSpPr>
          <p:cNvPr id="6" name="Rectangle 5"/>
          <p:cNvSpPr/>
          <p:nvPr/>
        </p:nvSpPr>
        <p:spPr>
          <a:xfrm>
            <a:off x="878320" y="5468009"/>
            <a:ext cx="8686800" cy="677108"/>
          </a:xfrm>
          <a:prstGeom prst="rect">
            <a:avLst/>
          </a:prstGeom>
        </p:spPr>
        <p:txBody>
          <a:bodyPr wrap="square">
            <a:spAutoFit/>
          </a:bodyPr>
          <a:lstStyle/>
          <a:p>
            <a:r>
              <a:rPr lang="en-US" sz="2000" dirty="0">
                <a:cs typeface="Lucida Console"/>
                <a:hlinkClick r:id="rId3"/>
              </a:rPr>
              <a:t>https://scc-csc.lexum.com/scc-csc/scc-csc/en/item/2586/</a:t>
            </a:r>
            <a:r>
              <a:rPr lang="en-US" sz="2000" dirty="0" smtClean="0">
                <a:cs typeface="Lucida Console"/>
                <a:hlinkClick r:id="rId3"/>
              </a:rPr>
              <a:t>index.do</a:t>
            </a:r>
            <a:endParaRPr lang="en-US" sz="2000" dirty="0" smtClean="0">
              <a:cs typeface="Lucida Console"/>
            </a:endParaRPr>
          </a:p>
          <a:p>
            <a:endParaRPr lang="en-US" dirty="0"/>
          </a:p>
        </p:txBody>
      </p:sp>
    </p:spTree>
    <p:extLst>
      <p:ext uri="{BB962C8B-B14F-4D97-AF65-F5344CB8AC3E}">
        <p14:creationId xmlns:p14="http://schemas.microsoft.com/office/powerpoint/2010/main" val="21329808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8800" y="421620"/>
            <a:ext cx="8229600" cy="1016000"/>
          </a:xfrm>
        </p:spPr>
        <p:txBody>
          <a:bodyPr>
            <a:normAutofit/>
          </a:bodyPr>
          <a:lstStyle/>
          <a:p>
            <a:r>
              <a:rPr lang="en-US" sz="3600" b="1" dirty="0" smtClean="0">
                <a:solidFill>
                  <a:srgbClr val="FFFF00"/>
                </a:solidFill>
                <a:latin typeface="+mn-lt"/>
              </a:rPr>
              <a:t>Simply put…</a:t>
            </a:r>
            <a:endParaRPr lang="en-US" sz="3600" b="1" dirty="0">
              <a:solidFill>
                <a:srgbClr val="FFFF00"/>
              </a:solidFill>
              <a:latin typeface="+mn-lt"/>
            </a:endParaRPr>
          </a:p>
        </p:txBody>
      </p:sp>
      <p:sp>
        <p:nvSpPr>
          <p:cNvPr id="3" name="Content Placeholder 2"/>
          <p:cNvSpPr>
            <a:spLocks noGrp="1"/>
          </p:cNvSpPr>
          <p:nvPr>
            <p:ph sz="quarter" idx="10"/>
          </p:nvPr>
        </p:nvSpPr>
        <p:spPr>
          <a:xfrm>
            <a:off x="1094896" y="2015156"/>
            <a:ext cx="8229600" cy="2544836"/>
          </a:xfrm>
        </p:spPr>
        <p:txBody>
          <a:bodyPr>
            <a:normAutofit/>
          </a:bodyPr>
          <a:lstStyle/>
          <a:p>
            <a:pPr marL="0" indent="0">
              <a:buNone/>
            </a:pPr>
            <a:r>
              <a:rPr lang="en-US" sz="4000" dirty="0" smtClean="0">
                <a:solidFill>
                  <a:schemeClr val="bg1"/>
                </a:solidFill>
                <a:latin typeface="P22 Typewriter"/>
                <a:cs typeface="P22 Typewriter"/>
              </a:rPr>
              <a:t>What are </a:t>
            </a:r>
            <a:r>
              <a:rPr lang="en-US" sz="4000" dirty="0" smtClean="0">
                <a:solidFill>
                  <a:schemeClr val="bg1"/>
                </a:solidFill>
                <a:latin typeface="P22 Typewriter"/>
                <a:cs typeface="P22 Typewriter"/>
              </a:rPr>
              <a:t>the consequences </a:t>
            </a:r>
            <a:r>
              <a:rPr lang="en-US" sz="4000" dirty="0" smtClean="0">
                <a:solidFill>
                  <a:schemeClr val="bg1"/>
                </a:solidFill>
                <a:latin typeface="P22 Typewriter"/>
                <a:cs typeface="P22 Typewriter"/>
              </a:rPr>
              <a:t>if </a:t>
            </a:r>
          </a:p>
          <a:p>
            <a:pPr marL="0" indent="0">
              <a:buNone/>
            </a:pPr>
            <a:r>
              <a:rPr lang="en-US" sz="4000" dirty="0" smtClean="0">
                <a:solidFill>
                  <a:schemeClr val="bg1"/>
                </a:solidFill>
                <a:latin typeface="P22 Typewriter"/>
                <a:cs typeface="P22 Typewriter"/>
              </a:rPr>
              <a:t>Netflix is seen </a:t>
            </a:r>
            <a:r>
              <a:rPr lang="en-US" sz="4000" dirty="0" smtClean="0">
                <a:solidFill>
                  <a:schemeClr val="bg1"/>
                </a:solidFill>
                <a:latin typeface="P22 Typewriter"/>
                <a:cs typeface="P22 Typewriter"/>
              </a:rPr>
              <a:t>as </a:t>
            </a:r>
            <a:r>
              <a:rPr lang="en-US" sz="4000" dirty="0" smtClean="0">
                <a:solidFill>
                  <a:schemeClr val="bg1"/>
                </a:solidFill>
                <a:latin typeface="P22 Typewriter"/>
                <a:cs typeface="P22 Typewriter"/>
              </a:rPr>
              <a:t>part of the </a:t>
            </a:r>
          </a:p>
          <a:p>
            <a:pPr marL="0" indent="0">
              <a:buNone/>
            </a:pPr>
            <a:r>
              <a:rPr lang="en-US" sz="4000" dirty="0" smtClean="0">
                <a:solidFill>
                  <a:srgbClr val="FF0000"/>
                </a:solidFill>
                <a:latin typeface="P22 Typewriter"/>
                <a:cs typeface="P22 Typewriter"/>
              </a:rPr>
              <a:t>“Broadcasting </a:t>
            </a:r>
            <a:r>
              <a:rPr lang="en-US" sz="4000" dirty="0" smtClean="0">
                <a:solidFill>
                  <a:srgbClr val="FF0000"/>
                </a:solidFill>
                <a:latin typeface="P22 Typewriter"/>
                <a:cs typeface="P22 Typewriter"/>
              </a:rPr>
              <a:t>System</a:t>
            </a:r>
            <a:r>
              <a:rPr lang="en-US" sz="4000" dirty="0" smtClean="0">
                <a:solidFill>
                  <a:srgbClr val="FF0000"/>
                </a:solidFill>
                <a:latin typeface="P22 Typewriter"/>
                <a:cs typeface="P22 Typewriter"/>
              </a:rPr>
              <a:t>”</a:t>
            </a:r>
            <a:r>
              <a:rPr lang="en-US" sz="4000" dirty="0" smtClean="0">
                <a:solidFill>
                  <a:srgbClr val="FF6600"/>
                </a:solidFill>
                <a:latin typeface="P22 Typewriter"/>
                <a:cs typeface="P22 Typewriter"/>
              </a:rPr>
              <a:t>?</a:t>
            </a:r>
            <a:endParaRPr lang="en-US" sz="4000" dirty="0">
              <a:solidFill>
                <a:srgbClr val="FF6600"/>
              </a:solidFill>
            </a:endParaRPr>
          </a:p>
        </p:txBody>
      </p:sp>
    </p:spTree>
    <p:extLst>
      <p:ext uri="{BB962C8B-B14F-4D97-AF65-F5344CB8AC3E}">
        <p14:creationId xmlns:p14="http://schemas.microsoft.com/office/powerpoint/2010/main" val="31426970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4736" y="475193"/>
            <a:ext cx="8533098" cy="1485958"/>
          </a:xfrm>
        </p:spPr>
        <p:txBody>
          <a:bodyPr>
            <a:normAutofit/>
          </a:bodyPr>
          <a:lstStyle/>
          <a:p>
            <a:r>
              <a:rPr lang="en-US" b="1" dirty="0" smtClean="0">
                <a:solidFill>
                  <a:srgbClr val="FFFF00"/>
                </a:solidFill>
                <a:latin typeface="+mn-lt"/>
              </a:rPr>
              <a:t>High Profile but Irrelevant </a:t>
            </a:r>
            <a:r>
              <a:rPr lang="en-US" b="1" dirty="0" smtClean="0">
                <a:solidFill>
                  <a:srgbClr val="FFFF00"/>
                </a:solidFill>
                <a:latin typeface="+mn-lt"/>
              </a:rPr>
              <a:t/>
            </a:r>
            <a:br>
              <a:rPr lang="en-US" b="1" dirty="0" smtClean="0">
                <a:solidFill>
                  <a:srgbClr val="FFFF00"/>
                </a:solidFill>
                <a:latin typeface="+mn-lt"/>
              </a:rPr>
            </a:br>
            <a:r>
              <a:rPr lang="en-US" b="1" dirty="0">
                <a:solidFill>
                  <a:srgbClr val="FFFF00"/>
                </a:solidFill>
                <a:latin typeface="+mn-lt"/>
              </a:rPr>
              <a:t> </a:t>
            </a:r>
            <a:r>
              <a:rPr lang="en-US" b="1" dirty="0" smtClean="0">
                <a:solidFill>
                  <a:srgbClr val="FFFF00"/>
                </a:solidFill>
                <a:latin typeface="+mn-lt"/>
              </a:rPr>
              <a:t>          </a:t>
            </a:r>
            <a:r>
              <a:rPr lang="en-US" b="1" dirty="0" smtClean="0">
                <a:solidFill>
                  <a:srgbClr val="FF0000"/>
                </a:solidFill>
                <a:latin typeface="+mn-lt"/>
              </a:rPr>
              <a:t>(</a:t>
            </a:r>
            <a:r>
              <a:rPr lang="en-US" b="1" dirty="0" smtClean="0">
                <a:solidFill>
                  <a:srgbClr val="FF0000"/>
                </a:solidFill>
                <a:latin typeface="+mn-lt"/>
              </a:rPr>
              <a:t>in Canada)</a:t>
            </a:r>
            <a:endParaRPr lang="en-US" b="1" dirty="0">
              <a:solidFill>
                <a:srgbClr val="FF0000"/>
              </a:solidFill>
              <a:latin typeface="+mn-lt"/>
            </a:endParaRPr>
          </a:p>
        </p:txBody>
      </p:sp>
      <p:pic>
        <p:nvPicPr>
          <p:cNvPr id="4" name="Content Placeholder 3" descr="Screen Shot 2014-04-14 at 1.31.46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l="-1" t="-15033" r="-1804" b="-3176"/>
          <a:stretch/>
        </p:blipFill>
        <p:spPr>
          <a:xfrm>
            <a:off x="529392" y="2027913"/>
            <a:ext cx="8145379" cy="869378"/>
          </a:xfrm>
        </p:spPr>
      </p:pic>
      <p:pic>
        <p:nvPicPr>
          <p:cNvPr id="5" name="Picture 4" descr="Screen Shot 2014-04-14 at 1.32.2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9391" y="2863516"/>
            <a:ext cx="7995787" cy="2720290"/>
          </a:xfrm>
          <a:prstGeom prst="rect">
            <a:avLst/>
          </a:prstGeom>
        </p:spPr>
      </p:pic>
    </p:spTree>
    <p:extLst>
      <p:ext uri="{BB962C8B-B14F-4D97-AF65-F5344CB8AC3E}">
        <p14:creationId xmlns:p14="http://schemas.microsoft.com/office/powerpoint/2010/main" val="8274903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6768" y="362689"/>
            <a:ext cx="8229600" cy="1016000"/>
          </a:xfrm>
        </p:spPr>
        <p:txBody>
          <a:bodyPr>
            <a:noAutofit/>
          </a:bodyPr>
          <a:lstStyle/>
          <a:p>
            <a:r>
              <a:rPr lang="en-US" sz="3600" b="1" dirty="0" smtClean="0">
                <a:solidFill>
                  <a:srgbClr val="FFFF00"/>
                </a:solidFill>
                <a:latin typeface="+mn-lt"/>
              </a:rPr>
              <a:t>Why irrelevant?</a:t>
            </a:r>
            <a:endParaRPr lang="en-US" sz="3600" b="1" dirty="0">
              <a:solidFill>
                <a:srgbClr val="FFFF00"/>
              </a:solidFill>
              <a:latin typeface="+mn-lt"/>
            </a:endParaRPr>
          </a:p>
        </p:txBody>
      </p:sp>
      <p:pic>
        <p:nvPicPr>
          <p:cNvPr id="4" name="Content Placeholder 3" descr="Screen Shot 2014-04-14 at 1.39.41 AM.png"/>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t="-146" b="-2391"/>
          <a:stretch/>
        </p:blipFill>
        <p:spPr>
          <a:xfrm>
            <a:off x="709862" y="1428609"/>
            <a:ext cx="2454883" cy="835730"/>
          </a:xfrm>
        </p:spPr>
      </p:pic>
      <p:pic>
        <p:nvPicPr>
          <p:cNvPr id="5" name="Picture 4" descr="Screen Shot 2014-04-14 at 1.40.02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9862" y="2285781"/>
            <a:ext cx="7669282" cy="650859"/>
          </a:xfrm>
          <a:prstGeom prst="rect">
            <a:avLst/>
          </a:prstGeom>
        </p:spPr>
      </p:pic>
      <p:pic>
        <p:nvPicPr>
          <p:cNvPr id="6" name="Picture 5" descr="Screen Shot 2014-04-14 at 1.40.49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3531" y="2936640"/>
            <a:ext cx="7921944" cy="2091682"/>
          </a:xfrm>
          <a:prstGeom prst="rect">
            <a:avLst/>
          </a:prstGeom>
        </p:spPr>
      </p:pic>
      <p:sp>
        <p:nvSpPr>
          <p:cNvPr id="7" name="Rectangle 6"/>
          <p:cNvSpPr/>
          <p:nvPr/>
        </p:nvSpPr>
        <p:spPr>
          <a:xfrm>
            <a:off x="457200" y="4970790"/>
            <a:ext cx="8686800" cy="1015663"/>
          </a:xfrm>
          <a:prstGeom prst="rect">
            <a:avLst/>
          </a:prstGeom>
        </p:spPr>
        <p:txBody>
          <a:bodyPr wrap="square">
            <a:spAutoFit/>
          </a:bodyPr>
          <a:lstStyle/>
          <a:p>
            <a:r>
              <a:rPr lang="en-US" sz="2000" dirty="0">
                <a:cs typeface="Lucida Console"/>
                <a:hlinkClick r:id="rId5"/>
              </a:rPr>
              <a:t>http://arstechnica.com/tech-policy/2012/08/why-johnny-cant-stream-how-video-copyright-went-insane</a:t>
            </a:r>
            <a:r>
              <a:rPr lang="en-US" sz="2000" dirty="0" smtClean="0">
                <a:cs typeface="Lucida Console"/>
                <a:hlinkClick r:id="rId5"/>
              </a:rPr>
              <a:t>/</a:t>
            </a:r>
            <a:endParaRPr lang="en-US" sz="2000" dirty="0" smtClean="0">
              <a:cs typeface="Lucida Console"/>
            </a:endParaRPr>
          </a:p>
          <a:p>
            <a:endParaRPr lang="en-US" sz="2000" dirty="0">
              <a:cs typeface="Lucida Console"/>
            </a:endParaRPr>
          </a:p>
        </p:txBody>
      </p:sp>
    </p:spTree>
    <p:extLst>
      <p:ext uri="{BB962C8B-B14F-4D97-AF65-F5344CB8AC3E}">
        <p14:creationId xmlns:p14="http://schemas.microsoft.com/office/powerpoint/2010/main" val="12690449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540080" y="2491014"/>
            <a:ext cx="6761747" cy="1359129"/>
          </a:xfrm>
        </p:spPr>
        <p:txBody>
          <a:bodyPr>
            <a:normAutofit/>
          </a:bodyPr>
          <a:lstStyle/>
          <a:p>
            <a:pPr marL="0" indent="0">
              <a:buNone/>
            </a:pPr>
            <a:r>
              <a:rPr lang="en-US" sz="4000" b="1" dirty="0" smtClean="0">
                <a:solidFill>
                  <a:srgbClr val="FF0000"/>
                </a:solidFill>
                <a:latin typeface="+mn-lt"/>
              </a:rPr>
              <a:t>K. </a:t>
            </a:r>
            <a:r>
              <a:rPr lang="en-US" sz="4000" b="1" dirty="0" smtClean="0">
                <a:solidFill>
                  <a:srgbClr val="FF0000"/>
                </a:solidFill>
                <a:latin typeface="+mn-lt"/>
              </a:rPr>
              <a:t> </a:t>
            </a:r>
            <a:r>
              <a:rPr lang="en-US" sz="4000" b="1" dirty="0" smtClean="0">
                <a:solidFill>
                  <a:srgbClr val="FFFF00"/>
                </a:solidFill>
                <a:latin typeface="+mn-lt"/>
              </a:rPr>
              <a:t>Future Challenges</a:t>
            </a:r>
            <a:endParaRPr lang="en-US" sz="4000" b="1" dirty="0">
              <a:solidFill>
                <a:srgbClr val="FFFF00"/>
              </a:solidFill>
              <a:latin typeface="+mn-lt"/>
            </a:endParaRPr>
          </a:p>
        </p:txBody>
      </p:sp>
    </p:spTree>
    <p:extLst>
      <p:ext uri="{BB962C8B-B14F-4D97-AF65-F5344CB8AC3E}">
        <p14:creationId xmlns:p14="http://schemas.microsoft.com/office/powerpoint/2010/main" val="2337496808"/>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5760</TotalTime>
  <Words>2468</Words>
  <Application>Microsoft Office PowerPoint</Application>
  <PresentationFormat>On-screen Show (4:3)</PresentationFormat>
  <Paragraphs>449</Paragraphs>
  <Slides>118</Slides>
  <Notes>2</Notes>
  <HiddenSlides>0</HiddenSlides>
  <MMClips>0</MMClips>
  <ScaleCrop>false</ScaleCrop>
  <HeadingPairs>
    <vt:vector size="4" baseType="variant">
      <vt:variant>
        <vt:lpstr>Theme</vt:lpstr>
      </vt:variant>
      <vt:variant>
        <vt:i4>2</vt:i4>
      </vt:variant>
      <vt:variant>
        <vt:lpstr>Slide Titles</vt:lpstr>
      </vt:variant>
      <vt:variant>
        <vt:i4>118</vt:i4>
      </vt:variant>
    </vt:vector>
  </HeadingPairs>
  <TitlesOfParts>
    <vt:vector size="120" baseType="lpstr">
      <vt:lpstr>CDM_PPT_Template </vt:lpstr>
      <vt:lpstr>1_CDM_PPT_Template </vt:lpstr>
      <vt:lpstr>   Social Media Memes &amp;  Legal  Realities</vt:lpstr>
      <vt:lpstr>Index</vt:lpstr>
      <vt:lpstr>PowerPoint Presentation</vt:lpstr>
      <vt:lpstr>Panel Description</vt:lpstr>
      <vt:lpstr>Purpose of this Document</vt:lpstr>
      <vt:lpstr>Un-orthodoxy of this Document…</vt:lpstr>
      <vt:lpstr>Memes…</vt:lpstr>
      <vt:lpstr>PowerPoint Presentation</vt:lpstr>
      <vt:lpstr> All A MATTER OF PERSPECTIVE</vt:lpstr>
      <vt:lpstr>PowerPoint Presentation</vt:lpstr>
      <vt:lpstr>A Definition of Social Media</vt:lpstr>
      <vt:lpstr>PowerPoint Presentation</vt:lpstr>
      <vt:lpstr>What About ?????</vt:lpstr>
      <vt:lpstr>   (TODAY) IN THE DIGITAL WORLD</vt:lpstr>
      <vt:lpstr>PowerPoint Presentation</vt:lpstr>
      <vt:lpstr>PowerPoint Presentation</vt:lpstr>
      <vt:lpstr>America’s most profitable media  &amp; internet companies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Real Problem?</vt:lpstr>
      <vt:lpstr> Connects to the Shaw Doctrine</vt:lpstr>
      <vt:lpstr> Shaw also observed:</vt:lpstr>
      <vt:lpstr>PowerPoint Presentation</vt:lpstr>
      <vt:lpstr>Social Media as Direct Competitor</vt:lpstr>
      <vt:lpstr>Some sample slides</vt:lpstr>
      <vt:lpstr>PowerPoint Presentation</vt:lpstr>
      <vt:lpstr>PowerPoint Presentation</vt:lpstr>
      <vt:lpstr>History of time spent on media…                 (per Facebook)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media measurement conundrums</vt:lpstr>
      <vt:lpstr>The Growing Revenue Stream</vt:lpstr>
      <vt:lpstr>But…</vt:lpstr>
      <vt:lpstr>PowerPoint Presentation</vt:lpstr>
      <vt:lpstr>PowerPoint Presentation</vt:lpstr>
      <vt:lpstr>Using “It’s” Data </vt:lpstr>
      <vt:lpstr>Netflix/Comcast/Net Neutrality Timeline</vt:lpstr>
      <vt:lpstr>PowerPoint Presentation</vt:lpstr>
      <vt:lpstr>PowerPoint Presentation</vt:lpstr>
      <vt:lpstr>PowerPoint Presentation</vt:lpstr>
      <vt:lpstr>Reed Hasting’s Blog Declaration</vt:lpstr>
      <vt:lpstr>  AT&amp;T reply</vt:lpstr>
      <vt:lpstr>The E.U. Perspective</vt:lpstr>
      <vt:lpstr>The seminal academic paper</vt:lpstr>
      <vt:lpstr>PowerPoint Presentation</vt:lpstr>
      <vt:lpstr>PowerPoint Presentation</vt:lpstr>
      <vt:lpstr>PowerPoint Presentation</vt:lpstr>
      <vt:lpstr>1.“Piracy”</vt:lpstr>
      <vt:lpstr>PowerPoint Presentation</vt:lpstr>
      <vt:lpstr>2. Problems with “Solutions”</vt:lpstr>
      <vt:lpstr>b. In the “face-palm” department..</vt:lpstr>
      <vt:lpstr>3. Copyright Literalism:   Inadequate for Canada?</vt:lpstr>
      <vt:lpstr>PowerPoint Presentation</vt:lpstr>
      <vt:lpstr>In this context: SCC “User” paradigm shifts</vt:lpstr>
      <vt:lpstr>SCC Penatalogy Quotes</vt:lpstr>
      <vt:lpstr>       Homework…</vt:lpstr>
      <vt:lpstr>‘Pentalogy’ as harbinger..</vt:lpstr>
      <vt:lpstr>Don’t Forget:  Non-commercial User-generated  Content,              S.29.21 Copyright Act</vt:lpstr>
      <vt:lpstr> USA UNRESOLVED CHALLENGES </vt:lpstr>
      <vt:lpstr>+ a weird turn</vt:lpstr>
      <vt:lpstr>PowerPoint Presentation</vt:lpstr>
      <vt:lpstr>BACKLASH 1</vt:lpstr>
      <vt:lpstr>BACKLASH 2</vt:lpstr>
      <vt:lpstr>And the unkindest cut of all</vt:lpstr>
      <vt:lpstr>Are Legal Responses Useful?</vt:lpstr>
      <vt:lpstr>Reversing the lawsuit strategy: Prof. Lessig’s Victory…</vt:lpstr>
      <vt:lpstr>The plague of “trolls”</vt:lpstr>
      <vt:lpstr>PowerPoint Presentation</vt:lpstr>
      <vt:lpstr>Beware double meaning of “troll”</vt:lpstr>
      <vt:lpstr>PowerPoint Presentation</vt:lpstr>
      <vt:lpstr>Innovative response to Social Media? </vt:lpstr>
      <vt:lpstr>Conventional strategies…</vt:lpstr>
      <vt:lpstr>PowerPoint Presentation</vt:lpstr>
      <vt:lpstr>PowerPoint Presentation</vt:lpstr>
      <vt:lpstr>PowerPoint Presentation</vt:lpstr>
      <vt:lpstr>The Really Conventional Strategy            (which may not work)</vt:lpstr>
      <vt:lpstr> Another Possible Strategy?:  Embrace User/Consumer Privacy </vt:lpstr>
      <vt:lpstr>An Example</vt:lpstr>
      <vt:lpstr>Example 2:</vt:lpstr>
      <vt:lpstr>But avoid the pitfall</vt:lpstr>
      <vt:lpstr>The most unorthodox of ideas… the oddest of ironies</vt:lpstr>
      <vt:lpstr>Consider the application of…</vt:lpstr>
      <vt:lpstr>Simply put…</vt:lpstr>
      <vt:lpstr>High Profile but Irrelevant             (in Canada)</vt:lpstr>
      <vt:lpstr>Why irrelevant?</vt:lpstr>
      <vt:lpstr>PowerPoint Presentation</vt:lpstr>
      <vt:lpstr>PowerPoint Presentation</vt:lpstr>
      <vt:lpstr>PowerPoint Presentation</vt:lpstr>
      <vt:lpstr>2. Facebook + Virtual Reality</vt:lpstr>
      <vt:lpstr>L.  The Challenge of              “The Law”          </vt:lpstr>
      <vt:lpstr> A Common Question:</vt:lpstr>
      <vt:lpstr>PowerPoint Presentation</vt:lpstr>
      <vt:lpstr>PowerPoint Presentation</vt:lpstr>
      <vt:lpstr> Consider the possibility...</vt:lpstr>
      <vt:lpstr>More Bravely</vt:lpstr>
      <vt:lpstr>    Technology /Justice (Parallels)?</vt:lpstr>
      <vt:lpstr>An explanation?</vt:lpstr>
      <vt:lpstr>Law Is… </vt:lpstr>
      <vt:lpstr>Similarly in the Social Media World…</vt:lpstr>
      <vt:lpstr>   Lots of Law at stake: </vt:lpstr>
      <vt:lpstr>PowerPoint Presentation</vt:lpstr>
      <vt:lpstr>Some Questions</vt:lpstr>
      <vt:lpstr>  </vt:lpstr>
      <vt:lpstr>  Always include a cat picture</vt:lpstr>
      <vt:lpstr> Our Academic Partners </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LB</cp:lastModifiedBy>
  <cp:revision>573</cp:revision>
  <cp:lastPrinted>2013-12-30T23:16:45Z</cp:lastPrinted>
  <dcterms:created xsi:type="dcterms:W3CDTF">2013-02-08T08:35:59Z</dcterms:created>
  <dcterms:modified xsi:type="dcterms:W3CDTF">2014-04-17T05:58:46Z</dcterms:modified>
</cp:coreProperties>
</file>